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A967"/>
    <a:srgbClr val="0A1C34"/>
    <a:srgbClr val="D2D1D2"/>
    <a:srgbClr val="D8292A"/>
    <a:srgbClr val="AFCC52"/>
    <a:srgbClr val="EFED6D"/>
    <a:srgbClr val="D6D5D6"/>
    <a:srgbClr val="926230"/>
    <a:srgbClr val="162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7" d="100"/>
          <a:sy n="57" d="100"/>
        </p:scale>
        <p:origin x="52"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69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071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25CF34-004F-45C3-B471-1A6D1C7AB65B}"/>
              </a:ext>
            </a:extLst>
          </p:cNvPr>
          <p:cNvSpPr/>
          <p:nvPr userDrawn="1"/>
        </p:nvSpPr>
        <p:spPr>
          <a:xfrm>
            <a:off x="0" y="0"/>
            <a:ext cx="12192000" cy="6858000"/>
          </a:xfrm>
          <a:prstGeom prst="rect">
            <a:avLst/>
          </a:prstGeom>
          <a:solidFill>
            <a:srgbClr val="0A1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C6A967"/>
              </a:solidFill>
              <a:latin typeface="Century Gothic" panose="020B0502020202020204" pitchFamily="34" charset="0"/>
            </a:endParaRPr>
          </a:p>
        </p:txBody>
      </p:sp>
      <p:pic>
        <p:nvPicPr>
          <p:cNvPr id="9" name="Picture 8">
            <a:extLst>
              <a:ext uri="{FF2B5EF4-FFF2-40B4-BE49-F238E27FC236}">
                <a16:creationId xmlns:a16="http://schemas.microsoft.com/office/drawing/2014/main" id="{D1A3BB4B-C72F-4709-BFEA-26DFF14480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2749" y="495495"/>
            <a:ext cx="1766800" cy="766430"/>
          </a:xfrm>
          <a:prstGeom prst="rect">
            <a:avLst/>
          </a:prstGeom>
        </p:spPr>
      </p:pic>
      <p:pic>
        <p:nvPicPr>
          <p:cNvPr id="3" name="Picture 2">
            <a:extLst>
              <a:ext uri="{FF2B5EF4-FFF2-40B4-BE49-F238E27FC236}">
                <a16:creationId xmlns:a16="http://schemas.microsoft.com/office/drawing/2014/main" id="{E395182E-CB1C-47E7-9637-1BB5EAB173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677" y="4984955"/>
            <a:ext cx="2056936" cy="1461386"/>
          </a:xfrm>
          <a:prstGeom prst="rect">
            <a:avLst/>
          </a:prstGeom>
        </p:spPr>
      </p:pic>
    </p:spTree>
    <p:extLst>
      <p:ext uri="{BB962C8B-B14F-4D97-AF65-F5344CB8AC3E}">
        <p14:creationId xmlns:p14="http://schemas.microsoft.com/office/powerpoint/2010/main" val="40500270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42DEFB-E34D-441D-ADC1-EBC18D4C45C8}"/>
              </a:ext>
            </a:extLst>
          </p:cNvPr>
          <p:cNvSpPr/>
          <p:nvPr/>
        </p:nvSpPr>
        <p:spPr>
          <a:xfrm>
            <a:off x="0" y="-120315"/>
            <a:ext cx="12192000" cy="6978315"/>
          </a:xfrm>
          <a:prstGeom prst="rect">
            <a:avLst/>
          </a:prstGeom>
          <a:solidFill>
            <a:srgbClr val="0A1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electronics, person&#10;&#10;Description generated with high confidence">
            <a:extLst>
              <a:ext uri="{FF2B5EF4-FFF2-40B4-BE49-F238E27FC236}">
                <a16:creationId xmlns:a16="http://schemas.microsoft.com/office/drawing/2014/main" id="{83F4AB9F-3E00-40E0-8F68-131E39AB7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670" y="1125813"/>
            <a:ext cx="8012659" cy="5339637"/>
          </a:xfrm>
          <a:prstGeom prst="rect">
            <a:avLst/>
          </a:prstGeom>
          <a:effectLst>
            <a:softEdge rad="127000"/>
          </a:effectLst>
        </p:spPr>
      </p:pic>
      <p:sp>
        <p:nvSpPr>
          <p:cNvPr id="2" name="Rectangle 1">
            <a:extLst>
              <a:ext uri="{FF2B5EF4-FFF2-40B4-BE49-F238E27FC236}">
                <a16:creationId xmlns:a16="http://schemas.microsoft.com/office/drawing/2014/main" id="{7419F103-F5B4-42CC-B19A-A16CD2B8800B}"/>
              </a:ext>
            </a:extLst>
          </p:cNvPr>
          <p:cNvSpPr/>
          <p:nvPr/>
        </p:nvSpPr>
        <p:spPr>
          <a:xfrm>
            <a:off x="1141241" y="383656"/>
            <a:ext cx="9909518" cy="461665"/>
          </a:xfrm>
          <a:prstGeom prst="rect">
            <a:avLst/>
          </a:prstGeom>
        </p:spPr>
        <p:txBody>
          <a:bodyPr wrap="square">
            <a:spAutoFit/>
          </a:bodyPr>
          <a:lstStyle/>
          <a:p>
            <a:r>
              <a:rPr lang="en-US" sz="2400" dirty="0">
                <a:solidFill>
                  <a:srgbClr val="C6A967"/>
                </a:solidFill>
                <a:latin typeface="Century Gothic" panose="020B0502020202020204" pitchFamily="34" charset="0"/>
              </a:rPr>
              <a:t>How will the credit union industry evolve to manage digital assets</a:t>
            </a:r>
            <a:r>
              <a:rPr lang="en-US" sz="2400" dirty="0">
                <a:solidFill>
                  <a:srgbClr val="C6A967"/>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533382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D4F0-F484-4FFB-B826-936F9FA7F245}"/>
              </a:ext>
            </a:extLst>
          </p:cNvPr>
          <p:cNvSpPr txBox="1">
            <a:spLocks/>
          </p:cNvSpPr>
          <p:nvPr/>
        </p:nvSpPr>
        <p:spPr>
          <a:xfrm>
            <a:off x="594360" y="749808"/>
            <a:ext cx="3638550" cy="31029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a:solidFill>
                  <a:srgbClr val="C6A967"/>
                </a:solidFill>
                <a:latin typeface="Century Gothic" panose="020B0502020202020204" pitchFamily="34" charset="0"/>
              </a:rPr>
              <a:t>Digital Asset Value</a:t>
            </a:r>
            <a:br>
              <a:rPr lang="en-US" b="1" dirty="0"/>
            </a:br>
            <a:endParaRPr lang="en-US" dirty="0"/>
          </a:p>
        </p:txBody>
      </p:sp>
      <p:sp>
        <p:nvSpPr>
          <p:cNvPr id="3" name="Rectangle 2">
            <a:extLst>
              <a:ext uri="{FF2B5EF4-FFF2-40B4-BE49-F238E27FC236}">
                <a16:creationId xmlns:a16="http://schemas.microsoft.com/office/drawing/2014/main" id="{D8BE51FC-A833-4F1E-9E70-A67DCDF187DE}"/>
              </a:ext>
            </a:extLst>
          </p:cNvPr>
          <p:cNvSpPr/>
          <p:nvPr/>
        </p:nvSpPr>
        <p:spPr>
          <a:xfrm>
            <a:off x="728334" y="1532674"/>
            <a:ext cx="10972054" cy="707886"/>
          </a:xfrm>
          <a:prstGeom prst="rect">
            <a:avLst/>
          </a:prstGeom>
        </p:spPr>
        <p:txBody>
          <a:bodyPr wrap="square">
            <a:spAutoFit/>
          </a:bodyPr>
          <a:lstStyle/>
          <a:p>
            <a:r>
              <a:rPr lang="en-US" sz="2000" dirty="0">
                <a:solidFill>
                  <a:schemeClr val="bg1"/>
                </a:solidFill>
              </a:rPr>
              <a:t>Breaking down the different digital asset classifications, here is what we see for digital asset value in the industry today.</a:t>
            </a:r>
          </a:p>
        </p:txBody>
      </p:sp>
      <p:pic>
        <p:nvPicPr>
          <p:cNvPr id="4" name="Picture 3">
            <a:extLst>
              <a:ext uri="{FF2B5EF4-FFF2-40B4-BE49-F238E27FC236}">
                <a16:creationId xmlns:a16="http://schemas.microsoft.com/office/drawing/2014/main" id="{94EA1028-57C6-4ED7-B02A-03254BD77831}"/>
              </a:ext>
            </a:extLst>
          </p:cNvPr>
          <p:cNvPicPr>
            <a:picLocks noChangeAspect="1"/>
          </p:cNvPicPr>
          <p:nvPr/>
        </p:nvPicPr>
        <p:blipFill>
          <a:blip r:embed="rId2"/>
          <a:stretch>
            <a:fillRect/>
          </a:stretch>
        </p:blipFill>
        <p:spPr>
          <a:xfrm>
            <a:off x="1910826" y="2657665"/>
            <a:ext cx="8370347" cy="1840090"/>
          </a:xfrm>
          <a:prstGeom prst="rect">
            <a:avLst/>
          </a:prstGeom>
        </p:spPr>
      </p:pic>
      <p:sp>
        <p:nvSpPr>
          <p:cNvPr id="5" name="Rectangle 4">
            <a:extLst>
              <a:ext uri="{FF2B5EF4-FFF2-40B4-BE49-F238E27FC236}">
                <a16:creationId xmlns:a16="http://schemas.microsoft.com/office/drawing/2014/main" id="{45F75701-0E78-445D-9F61-9F21677BE7AB}"/>
              </a:ext>
            </a:extLst>
          </p:cNvPr>
          <p:cNvSpPr/>
          <p:nvPr/>
        </p:nvSpPr>
        <p:spPr>
          <a:xfrm>
            <a:off x="8187256" y="4545528"/>
            <a:ext cx="2197781" cy="307777"/>
          </a:xfrm>
          <a:prstGeom prst="rect">
            <a:avLst/>
          </a:prstGeom>
        </p:spPr>
        <p:txBody>
          <a:bodyPr wrap="none">
            <a:spAutoFit/>
          </a:bodyPr>
          <a:lstStyle/>
          <a:p>
            <a:pPr algn="r"/>
            <a:r>
              <a:rPr lang="en-US" sz="1400" dirty="0">
                <a:solidFill>
                  <a:srgbClr val="C6A967"/>
                </a:solidFill>
                <a:latin typeface="Calibri Light" panose="020F0302020204030204" pitchFamily="34" charset="0"/>
              </a:rPr>
              <a:t>Callahan &amp; Associates, 2016</a:t>
            </a:r>
          </a:p>
        </p:txBody>
      </p:sp>
    </p:spTree>
    <p:extLst>
      <p:ext uri="{BB962C8B-B14F-4D97-AF65-F5344CB8AC3E}">
        <p14:creationId xmlns:p14="http://schemas.microsoft.com/office/powerpoint/2010/main" val="283250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13961-A9E1-444A-93F0-A57AC3094085}"/>
              </a:ext>
            </a:extLst>
          </p:cNvPr>
          <p:cNvSpPr/>
          <p:nvPr/>
        </p:nvSpPr>
        <p:spPr>
          <a:xfrm>
            <a:off x="594360" y="749808"/>
            <a:ext cx="3207929" cy="461665"/>
          </a:xfrm>
          <a:prstGeom prst="rect">
            <a:avLst/>
          </a:prstGeom>
        </p:spPr>
        <p:txBody>
          <a:bodyPr wrap="none">
            <a:spAutoFit/>
          </a:bodyPr>
          <a:lstStyle/>
          <a:p>
            <a:r>
              <a:rPr lang="en-US" sz="2400" dirty="0">
                <a:solidFill>
                  <a:srgbClr val="C6A967"/>
                </a:solidFill>
                <a:latin typeface="Century Gothic" panose="020B0502020202020204" pitchFamily="34" charset="0"/>
              </a:rPr>
              <a:t>Business implications</a:t>
            </a:r>
          </a:p>
        </p:txBody>
      </p:sp>
      <p:sp>
        <p:nvSpPr>
          <p:cNvPr id="3" name="Rectangle 2">
            <a:extLst>
              <a:ext uri="{FF2B5EF4-FFF2-40B4-BE49-F238E27FC236}">
                <a16:creationId xmlns:a16="http://schemas.microsoft.com/office/drawing/2014/main" id="{65351A1D-27B4-4572-BB4A-015B0B7B0D85}"/>
              </a:ext>
            </a:extLst>
          </p:cNvPr>
          <p:cNvSpPr/>
          <p:nvPr/>
        </p:nvSpPr>
        <p:spPr>
          <a:xfrm>
            <a:off x="1042219" y="1926538"/>
            <a:ext cx="10107562" cy="1631216"/>
          </a:xfrm>
          <a:prstGeom prst="rect">
            <a:avLst/>
          </a:prstGeom>
        </p:spPr>
        <p:txBody>
          <a:bodyPr wrap="square">
            <a:spAutoFit/>
          </a:bodyPr>
          <a:lstStyle/>
          <a:p>
            <a:r>
              <a:rPr lang="en-US" sz="2000" dirty="0">
                <a:solidFill>
                  <a:schemeClr val="bg1"/>
                </a:solidFill>
              </a:rPr>
              <a:t>The accelerating pace of digital asset conversion poses at least two material points for consideration and evaluation:</a:t>
            </a:r>
          </a:p>
          <a:p>
            <a:endParaRPr lang="en-US" sz="2000" dirty="0">
              <a:solidFill>
                <a:schemeClr val="bg1"/>
              </a:solidFill>
            </a:endParaRPr>
          </a:p>
          <a:p>
            <a:pPr marL="457200" indent="-457200">
              <a:buFont typeface="+mj-lt"/>
              <a:buAutoNum type="arabicPeriod"/>
            </a:pPr>
            <a:r>
              <a:rPr lang="en-US" sz="2000" dirty="0">
                <a:solidFill>
                  <a:schemeClr val="bg1"/>
                </a:solidFill>
              </a:rPr>
              <a:t>Digital asset identification and authentication</a:t>
            </a:r>
          </a:p>
          <a:p>
            <a:pPr marL="457200" indent="-457200">
              <a:buFont typeface="+mj-lt"/>
              <a:buAutoNum type="arabicPeriod"/>
            </a:pPr>
            <a:r>
              <a:rPr lang="en-US" sz="2000" dirty="0">
                <a:solidFill>
                  <a:schemeClr val="bg1"/>
                </a:solidFill>
              </a:rPr>
              <a:t>Digital asset collateralization</a:t>
            </a:r>
          </a:p>
        </p:txBody>
      </p:sp>
    </p:spTree>
    <p:extLst>
      <p:ext uri="{BB962C8B-B14F-4D97-AF65-F5344CB8AC3E}">
        <p14:creationId xmlns:p14="http://schemas.microsoft.com/office/powerpoint/2010/main" val="319240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94E218-1415-4CDD-B18D-3911DD1FC1F2}"/>
              </a:ext>
            </a:extLst>
          </p:cNvPr>
          <p:cNvSpPr/>
          <p:nvPr/>
        </p:nvSpPr>
        <p:spPr>
          <a:xfrm>
            <a:off x="594360" y="749808"/>
            <a:ext cx="5219699" cy="461665"/>
          </a:xfrm>
          <a:prstGeom prst="rect">
            <a:avLst/>
          </a:prstGeom>
        </p:spPr>
        <p:txBody>
          <a:bodyPr wrap="none">
            <a:spAutoFit/>
          </a:bodyPr>
          <a:lstStyle/>
          <a:p>
            <a:r>
              <a:rPr lang="en-US" sz="2400" dirty="0">
                <a:solidFill>
                  <a:srgbClr val="C6A967"/>
                </a:solidFill>
                <a:latin typeface="Century Gothic" panose="020B0502020202020204" pitchFamily="34" charset="0"/>
              </a:rPr>
              <a:t>Authentication &amp; Collateralization</a:t>
            </a:r>
          </a:p>
        </p:txBody>
      </p:sp>
      <p:sp>
        <p:nvSpPr>
          <p:cNvPr id="3" name="Rectangle 2">
            <a:extLst>
              <a:ext uri="{FF2B5EF4-FFF2-40B4-BE49-F238E27FC236}">
                <a16:creationId xmlns:a16="http://schemas.microsoft.com/office/drawing/2014/main" id="{09034A2B-A1E0-41C7-973F-3D7E8080A4A8}"/>
              </a:ext>
            </a:extLst>
          </p:cNvPr>
          <p:cNvSpPr/>
          <p:nvPr/>
        </p:nvSpPr>
        <p:spPr>
          <a:xfrm>
            <a:off x="709889" y="1971365"/>
            <a:ext cx="10772222" cy="1938992"/>
          </a:xfrm>
          <a:prstGeom prst="rect">
            <a:avLst/>
          </a:prstGeom>
        </p:spPr>
        <p:txBody>
          <a:bodyPr wrap="square">
            <a:spAutoFit/>
          </a:bodyPr>
          <a:lstStyle/>
          <a:p>
            <a:r>
              <a:rPr lang="en-US" sz="2000" dirty="0">
                <a:solidFill>
                  <a:schemeClr val="bg1"/>
                </a:solidFill>
              </a:rPr>
              <a:t>Digital asset authentication is the ability to warrant that a digital asset is:</a:t>
            </a:r>
          </a:p>
          <a:p>
            <a:endParaRPr lang="en-US" sz="2000" dirty="0">
              <a:solidFill>
                <a:schemeClr val="bg1"/>
              </a:solidFill>
            </a:endParaRPr>
          </a:p>
          <a:p>
            <a:pPr marL="457200" indent="-457200">
              <a:buFont typeface="+mj-lt"/>
              <a:buAutoNum type="alphaLcParenR"/>
            </a:pPr>
            <a:r>
              <a:rPr lang="en-US" sz="2000" dirty="0">
                <a:solidFill>
                  <a:schemeClr val="bg1"/>
                </a:solidFill>
              </a:rPr>
              <a:t>“Authentic”, executed with all due formalities; and,</a:t>
            </a:r>
          </a:p>
          <a:p>
            <a:pPr marL="457200" indent="-457200">
              <a:buFont typeface="+mj-lt"/>
              <a:buAutoNum type="alphaLcParenR"/>
            </a:pPr>
            <a:endParaRPr lang="en-US" sz="2000" dirty="0">
              <a:solidFill>
                <a:schemeClr val="bg1"/>
              </a:solidFill>
            </a:endParaRPr>
          </a:p>
          <a:p>
            <a:pPr marL="457200" indent="-457200">
              <a:buFont typeface="+mj-lt"/>
              <a:buAutoNum type="alphaLcParenR"/>
            </a:pPr>
            <a:r>
              <a:rPr lang="en-US" sz="2000" dirty="0">
                <a:solidFill>
                  <a:schemeClr val="bg1"/>
                </a:solidFill>
              </a:rPr>
              <a:t>“The Original”, the authoritative copy of the digital asset that is unique, identifiable, and unalterable.</a:t>
            </a:r>
          </a:p>
        </p:txBody>
      </p:sp>
    </p:spTree>
    <p:extLst>
      <p:ext uri="{BB962C8B-B14F-4D97-AF65-F5344CB8AC3E}">
        <p14:creationId xmlns:p14="http://schemas.microsoft.com/office/powerpoint/2010/main" val="287803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F034B-619A-4CB0-AE04-B381DA66FF3F}"/>
              </a:ext>
            </a:extLst>
          </p:cNvPr>
          <p:cNvSpPr/>
          <p:nvPr/>
        </p:nvSpPr>
        <p:spPr>
          <a:xfrm>
            <a:off x="963561" y="1295851"/>
            <a:ext cx="10264878" cy="707886"/>
          </a:xfrm>
          <a:prstGeom prst="rect">
            <a:avLst/>
          </a:prstGeom>
        </p:spPr>
        <p:txBody>
          <a:bodyPr wrap="square">
            <a:spAutoFit/>
          </a:bodyPr>
          <a:lstStyle/>
          <a:p>
            <a:r>
              <a:rPr lang="en-US" sz="2000" dirty="0">
                <a:solidFill>
                  <a:schemeClr val="bg1"/>
                </a:solidFill>
              </a:rPr>
              <a:t>Effective authentication of digital assets address these consequences, which exist when a credit union fails to effectively authenticate its digital assets:</a:t>
            </a:r>
          </a:p>
        </p:txBody>
      </p:sp>
      <p:sp>
        <p:nvSpPr>
          <p:cNvPr id="3" name="Rectangle 2">
            <a:extLst>
              <a:ext uri="{FF2B5EF4-FFF2-40B4-BE49-F238E27FC236}">
                <a16:creationId xmlns:a16="http://schemas.microsoft.com/office/drawing/2014/main" id="{8FBAE2FA-CC60-4ED3-A0B2-1193BAC03693}"/>
              </a:ext>
            </a:extLst>
          </p:cNvPr>
          <p:cNvSpPr/>
          <p:nvPr/>
        </p:nvSpPr>
        <p:spPr>
          <a:xfrm>
            <a:off x="3028335" y="2274838"/>
            <a:ext cx="6115665" cy="2554545"/>
          </a:xfrm>
          <a:prstGeom prst="rect">
            <a:avLst/>
          </a:prstGeom>
        </p:spPr>
        <p:txBody>
          <a:bodyPr wrap="square">
            <a:spAutoFit/>
          </a:bodyPr>
          <a:lstStyle/>
          <a:p>
            <a:pPr marL="457200" indent="-457200">
              <a:buFont typeface="+mj-lt"/>
              <a:buAutoNum type="arabicPeriod"/>
            </a:pPr>
            <a:r>
              <a:rPr lang="en-US" sz="2000" dirty="0">
                <a:solidFill>
                  <a:schemeClr val="bg1"/>
                </a:solidFill>
              </a:rPr>
              <a:t>Risk of regulatory reprisal in audit</a:t>
            </a:r>
          </a:p>
          <a:p>
            <a:pPr marL="457200" indent="-457200">
              <a:buFont typeface="+mj-lt"/>
              <a:buAutoNum type="arabicPeriod"/>
            </a:pPr>
            <a:r>
              <a:rPr lang="en-US" sz="2000" dirty="0">
                <a:solidFill>
                  <a:schemeClr val="bg1"/>
                </a:solidFill>
              </a:rPr>
              <a:t>Risk of insurance or bond coverage cancellation</a:t>
            </a:r>
          </a:p>
          <a:p>
            <a:pPr marL="457200" indent="-457200">
              <a:buFont typeface="+mj-lt"/>
              <a:buAutoNum type="arabicPeriod"/>
            </a:pPr>
            <a:r>
              <a:rPr lang="en-US" sz="2000" dirty="0">
                <a:solidFill>
                  <a:schemeClr val="bg1"/>
                </a:solidFill>
              </a:rPr>
              <a:t>Risk of liquidity cancellation or reduction</a:t>
            </a:r>
          </a:p>
          <a:p>
            <a:pPr marL="457200" indent="-457200">
              <a:buFont typeface="+mj-lt"/>
              <a:buAutoNum type="arabicPeriod"/>
            </a:pPr>
            <a:r>
              <a:rPr lang="en-US" sz="2000" dirty="0">
                <a:solidFill>
                  <a:schemeClr val="bg1"/>
                </a:solidFill>
              </a:rPr>
              <a:t>Exposure to UETA and ESIGN regulatory penalties</a:t>
            </a:r>
          </a:p>
          <a:p>
            <a:pPr marL="457200" indent="-457200">
              <a:buFont typeface="+mj-lt"/>
              <a:buAutoNum type="arabicPeriod"/>
            </a:pPr>
            <a:r>
              <a:rPr lang="en-US" sz="2000" dirty="0">
                <a:solidFill>
                  <a:schemeClr val="bg1"/>
                </a:solidFill>
              </a:rPr>
              <a:t>Failure to uphold litigious dispute of transaction, including: intent, fees, disclosure, etc.</a:t>
            </a:r>
          </a:p>
          <a:p>
            <a:pPr marL="457200" indent="-457200">
              <a:buFont typeface="+mj-lt"/>
              <a:buAutoNum type="arabicPeriod"/>
            </a:pPr>
            <a:r>
              <a:rPr lang="en-US" sz="2000" dirty="0">
                <a:solidFill>
                  <a:schemeClr val="bg1"/>
                </a:solidFill>
              </a:rPr>
              <a:t>Failure to substantiate repossession of asset</a:t>
            </a:r>
          </a:p>
          <a:p>
            <a:pPr marL="457200" indent="-457200">
              <a:buFont typeface="+mj-lt"/>
              <a:buAutoNum type="arabicPeriod"/>
            </a:pPr>
            <a:r>
              <a:rPr lang="en-US" sz="2000" dirty="0">
                <a:solidFill>
                  <a:schemeClr val="bg1"/>
                </a:solidFill>
              </a:rPr>
              <a:t>Inability to market or transfer the asset</a:t>
            </a:r>
          </a:p>
        </p:txBody>
      </p:sp>
    </p:spTree>
    <p:extLst>
      <p:ext uri="{BB962C8B-B14F-4D97-AF65-F5344CB8AC3E}">
        <p14:creationId xmlns:p14="http://schemas.microsoft.com/office/powerpoint/2010/main" val="162816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EC733-EC3A-472B-98FA-73B34389941D}"/>
              </a:ext>
            </a:extLst>
          </p:cNvPr>
          <p:cNvSpPr/>
          <p:nvPr/>
        </p:nvSpPr>
        <p:spPr>
          <a:xfrm>
            <a:off x="961644" y="1371475"/>
            <a:ext cx="10268712" cy="830997"/>
          </a:xfrm>
          <a:prstGeom prst="rect">
            <a:avLst/>
          </a:prstGeom>
        </p:spPr>
        <p:txBody>
          <a:bodyPr wrap="square">
            <a:spAutoFit/>
          </a:bodyPr>
          <a:lstStyle/>
          <a:p>
            <a:r>
              <a:rPr lang="en-US" sz="2000" dirty="0">
                <a:solidFill>
                  <a:schemeClr val="bg1"/>
                </a:solidFill>
              </a:rPr>
              <a:t>Requirements for a digital asset to be secured, pledged, as collateral requires the pledger to warrant that a digital asset is:</a:t>
            </a:r>
          </a:p>
          <a:p>
            <a:endParaRPr lang="en-US" sz="800" dirty="0">
              <a:solidFill>
                <a:srgbClr val="43538E"/>
              </a:solidFill>
              <a:latin typeface="Calibri Light" panose="020F0302020204030204" pitchFamily="34" charset="0"/>
            </a:endParaRPr>
          </a:p>
        </p:txBody>
      </p:sp>
      <p:sp>
        <p:nvSpPr>
          <p:cNvPr id="3" name="Rectangle 2">
            <a:extLst>
              <a:ext uri="{FF2B5EF4-FFF2-40B4-BE49-F238E27FC236}">
                <a16:creationId xmlns:a16="http://schemas.microsoft.com/office/drawing/2014/main" id="{79DDC9B7-BDC6-4BDA-8E13-7E438C4A4D29}"/>
              </a:ext>
            </a:extLst>
          </p:cNvPr>
          <p:cNvSpPr/>
          <p:nvPr/>
        </p:nvSpPr>
        <p:spPr>
          <a:xfrm>
            <a:off x="3048000" y="2501826"/>
            <a:ext cx="6096000" cy="2554545"/>
          </a:xfrm>
          <a:prstGeom prst="rect">
            <a:avLst/>
          </a:prstGeom>
        </p:spPr>
        <p:txBody>
          <a:bodyPr>
            <a:spAutoFit/>
          </a:bodyPr>
          <a:lstStyle/>
          <a:p>
            <a:pPr marL="457200" indent="-457200">
              <a:buFont typeface="+mj-lt"/>
              <a:buAutoNum type="alphaLcParenR"/>
            </a:pPr>
            <a:r>
              <a:rPr lang="en-US" sz="2000" dirty="0">
                <a:solidFill>
                  <a:schemeClr val="bg1"/>
                </a:solidFill>
              </a:rPr>
              <a:t>Compliant: evidence that the borrower has “affirmatively consented to use electronic records for the transaction (UETA); and,</a:t>
            </a:r>
          </a:p>
          <a:p>
            <a:pPr marL="514350" indent="-514350">
              <a:buFont typeface="+mj-lt"/>
              <a:buAutoNum type="alphaLcParenR" startAt="2"/>
            </a:pPr>
            <a:r>
              <a:rPr lang="en-US" sz="2000" dirty="0">
                <a:solidFill>
                  <a:schemeClr val="bg1"/>
                </a:solidFill>
              </a:rPr>
              <a:t>UCC Controlled: verifiable, secured for lender control.</a:t>
            </a:r>
          </a:p>
          <a:p>
            <a:pPr marL="457200" indent="-457200">
              <a:buFont typeface="+mj-lt"/>
              <a:buAutoNum type="alphaLcParenR" startAt="3"/>
            </a:pPr>
            <a:r>
              <a:rPr lang="en-US" sz="2000" dirty="0">
                <a:solidFill>
                  <a:schemeClr val="bg1"/>
                </a:solidFill>
              </a:rPr>
              <a:t>Insured: insurance protection for violations in privacy or unauthorized access; and,</a:t>
            </a:r>
          </a:p>
          <a:p>
            <a:pPr marL="457200" indent="-457200">
              <a:buFont typeface="+mj-lt"/>
              <a:buAutoNum type="alphaLcParenR" startAt="3"/>
            </a:pPr>
            <a:r>
              <a:rPr lang="en-US" sz="2000" dirty="0">
                <a:solidFill>
                  <a:schemeClr val="bg1"/>
                </a:solidFill>
              </a:rPr>
              <a:t>Transferrable: transfer ownership with certainty.</a:t>
            </a:r>
          </a:p>
        </p:txBody>
      </p:sp>
    </p:spTree>
    <p:extLst>
      <p:ext uri="{BB962C8B-B14F-4D97-AF65-F5344CB8AC3E}">
        <p14:creationId xmlns:p14="http://schemas.microsoft.com/office/powerpoint/2010/main" val="48832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958645" y="1619468"/>
            <a:ext cx="10274709" cy="1015663"/>
          </a:xfrm>
          <a:prstGeom prst="rect">
            <a:avLst/>
          </a:prstGeom>
        </p:spPr>
        <p:txBody>
          <a:bodyPr wrap="square">
            <a:spAutoFit/>
          </a:bodyPr>
          <a:lstStyle/>
          <a:p>
            <a:r>
              <a:rPr lang="en-US" sz="2000" dirty="0">
                <a:solidFill>
                  <a:schemeClr val="bg1"/>
                </a:solidFill>
              </a:rPr>
              <a:t>In April of 2014, a credit union’s credit line with FHLB, secured for liquidity purposes, was reduced due to the credit union’s inability to provide adequate assurances for securitization, and collateralization, for its then digital loan portfolio of $15M.  </a:t>
            </a:r>
          </a:p>
        </p:txBody>
      </p:sp>
      <p:sp>
        <p:nvSpPr>
          <p:cNvPr id="3" name="TextBox 2">
            <a:extLst>
              <a:ext uri="{FF2B5EF4-FFF2-40B4-BE49-F238E27FC236}">
                <a16:creationId xmlns:a16="http://schemas.microsoft.com/office/drawing/2014/main" id="{F4A3B832-80AD-4E83-BA1A-225D38B09CDD}"/>
              </a:ext>
            </a:extLst>
          </p:cNvPr>
          <p:cNvSpPr txBox="1"/>
          <p:nvPr/>
        </p:nvSpPr>
        <p:spPr>
          <a:xfrm>
            <a:off x="4060024" y="2944252"/>
            <a:ext cx="4071949"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Here’s what the FHLB said:</a:t>
            </a:r>
          </a:p>
        </p:txBody>
      </p:sp>
      <p:sp>
        <p:nvSpPr>
          <p:cNvPr id="4" name="Rectangle 3">
            <a:extLst>
              <a:ext uri="{FF2B5EF4-FFF2-40B4-BE49-F238E27FC236}">
                <a16:creationId xmlns:a16="http://schemas.microsoft.com/office/drawing/2014/main" id="{A78E434F-5516-4C61-AE50-A7F565E105C8}"/>
              </a:ext>
            </a:extLst>
          </p:cNvPr>
          <p:cNvSpPr/>
          <p:nvPr/>
        </p:nvSpPr>
        <p:spPr>
          <a:xfrm>
            <a:off x="1056967" y="3715038"/>
            <a:ext cx="10274709" cy="1015663"/>
          </a:xfrm>
          <a:prstGeom prst="rect">
            <a:avLst/>
          </a:prstGeom>
        </p:spPr>
        <p:txBody>
          <a:bodyPr wrap="square">
            <a:spAutoFit/>
          </a:bodyPr>
          <a:lstStyle/>
          <a:p>
            <a:r>
              <a:rPr lang="en-US" sz="2000" i="1" dirty="0">
                <a:solidFill>
                  <a:schemeClr val="bg1"/>
                </a:solidFill>
              </a:rPr>
              <a:t>“In order for the FHLB to continue to accept e-notes as eligible collateral for borrowings [we must have] assurance of their marketability [and accessibility] should we have to take possession of the notes and sell them to satisfy outstanding advances.”  </a:t>
            </a:r>
          </a:p>
        </p:txBody>
      </p:sp>
    </p:spTree>
    <p:extLst>
      <p:ext uri="{BB962C8B-B14F-4D97-AF65-F5344CB8AC3E}">
        <p14:creationId xmlns:p14="http://schemas.microsoft.com/office/powerpoint/2010/main" val="260795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BA943B-A1D8-4B3B-99F4-7035306705F7}"/>
              </a:ext>
            </a:extLst>
          </p:cNvPr>
          <p:cNvSpPr/>
          <p:nvPr/>
        </p:nvSpPr>
        <p:spPr>
          <a:xfrm>
            <a:off x="879987" y="1441640"/>
            <a:ext cx="10432026" cy="1015663"/>
          </a:xfrm>
          <a:prstGeom prst="rect">
            <a:avLst/>
          </a:prstGeom>
        </p:spPr>
        <p:txBody>
          <a:bodyPr wrap="square">
            <a:spAutoFit/>
          </a:bodyPr>
          <a:lstStyle/>
          <a:p>
            <a:r>
              <a:rPr lang="en-US" sz="2000" dirty="0">
                <a:solidFill>
                  <a:schemeClr val="bg1"/>
                </a:solidFill>
              </a:rPr>
              <a:t>Traditional outlooks on digital transaction processing are evolving with state and federal agencies, who openly acknowledge the value and business requirement for credit unions to engage in digital transaction management in order to remain relevant. </a:t>
            </a:r>
          </a:p>
        </p:txBody>
      </p:sp>
      <p:sp>
        <p:nvSpPr>
          <p:cNvPr id="4" name="Rectangle 3">
            <a:extLst>
              <a:ext uri="{FF2B5EF4-FFF2-40B4-BE49-F238E27FC236}">
                <a16:creationId xmlns:a16="http://schemas.microsoft.com/office/drawing/2014/main" id="{D82DFF0F-C840-4669-90AF-04165CD823EC}"/>
              </a:ext>
            </a:extLst>
          </p:cNvPr>
          <p:cNvSpPr/>
          <p:nvPr/>
        </p:nvSpPr>
        <p:spPr>
          <a:xfrm>
            <a:off x="3352300" y="2967335"/>
            <a:ext cx="5487400" cy="461665"/>
          </a:xfrm>
          <a:prstGeom prst="rect">
            <a:avLst/>
          </a:prstGeom>
        </p:spPr>
        <p:txBody>
          <a:bodyPr wrap="none">
            <a:spAutoFit/>
          </a:bodyPr>
          <a:lstStyle/>
          <a:p>
            <a:r>
              <a:rPr lang="en-US" sz="2400" dirty="0">
                <a:solidFill>
                  <a:srgbClr val="C6A967"/>
                </a:solidFill>
                <a:latin typeface="Century Gothic" panose="020B0502020202020204" pitchFamily="34" charset="0"/>
              </a:rPr>
              <a:t>Here’s an example of this evolution:</a:t>
            </a:r>
          </a:p>
        </p:txBody>
      </p:sp>
    </p:spTree>
    <p:extLst>
      <p:ext uri="{BB962C8B-B14F-4D97-AF65-F5344CB8AC3E}">
        <p14:creationId xmlns:p14="http://schemas.microsoft.com/office/powerpoint/2010/main" val="359465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C3AFBD-9987-41A2-95EF-88DED0F9DCC5}"/>
              </a:ext>
            </a:extLst>
          </p:cNvPr>
          <p:cNvSpPr/>
          <p:nvPr/>
        </p:nvSpPr>
        <p:spPr>
          <a:xfrm>
            <a:off x="403123" y="4798142"/>
            <a:ext cx="2900516" cy="1838632"/>
          </a:xfrm>
          <a:prstGeom prst="rect">
            <a:avLst/>
          </a:prstGeom>
          <a:solidFill>
            <a:srgbClr val="0A1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9BA26F-AF68-4E62-8AF9-009CC6977890}"/>
              </a:ext>
            </a:extLst>
          </p:cNvPr>
          <p:cNvSpPr/>
          <p:nvPr/>
        </p:nvSpPr>
        <p:spPr>
          <a:xfrm>
            <a:off x="820993" y="1259156"/>
            <a:ext cx="10550013" cy="4708981"/>
          </a:xfrm>
          <a:prstGeom prst="rect">
            <a:avLst/>
          </a:prstGeom>
        </p:spPr>
        <p:txBody>
          <a:bodyPr wrap="square">
            <a:spAutoFit/>
          </a:bodyPr>
          <a:lstStyle/>
          <a:p>
            <a:r>
              <a:rPr lang="en-US" sz="2000" dirty="0">
                <a:solidFill>
                  <a:srgbClr val="C6A967"/>
                </a:solidFill>
              </a:rPr>
              <a:t>In April of 2014 Nicholas </a:t>
            </a:r>
            <a:r>
              <a:rPr lang="en-US" sz="2000" dirty="0" err="1">
                <a:solidFill>
                  <a:srgbClr val="C6A967"/>
                </a:solidFill>
              </a:rPr>
              <a:t>Ballasy</a:t>
            </a:r>
            <a:r>
              <a:rPr lang="en-US" sz="2000" dirty="0">
                <a:solidFill>
                  <a:srgbClr val="C6A967"/>
                </a:solidFill>
              </a:rPr>
              <a:t> reported: WASHINGTON – The CFPB is launching a pilot program to evaluate “</a:t>
            </a:r>
            <a:r>
              <a:rPr lang="en-US" sz="2000" dirty="0" err="1">
                <a:solidFill>
                  <a:srgbClr val="C6A967"/>
                </a:solidFill>
              </a:rPr>
              <a:t>eClosing</a:t>
            </a:r>
            <a:r>
              <a:rPr lang="en-US" sz="2000" dirty="0">
                <a:solidFill>
                  <a:srgbClr val="C6A967"/>
                </a:solidFill>
              </a:rPr>
              <a:t>” solutions and how they can improve the mortgage loan closing process.</a:t>
            </a:r>
          </a:p>
          <a:p>
            <a:endParaRPr lang="en-US" sz="2000" dirty="0">
              <a:solidFill>
                <a:srgbClr val="C6A967"/>
              </a:solidFill>
            </a:endParaRPr>
          </a:p>
          <a:p>
            <a:r>
              <a:rPr lang="en-US" sz="2000" dirty="0">
                <a:solidFill>
                  <a:srgbClr val="C6A967"/>
                </a:solidFill>
              </a:rPr>
              <a:t>“Our goal will be to determine how the </a:t>
            </a:r>
            <a:r>
              <a:rPr lang="en-US" sz="2000" dirty="0" err="1">
                <a:solidFill>
                  <a:srgbClr val="C6A967"/>
                </a:solidFill>
              </a:rPr>
              <a:t>eClosing</a:t>
            </a:r>
            <a:r>
              <a:rPr lang="en-US" sz="2000" dirty="0">
                <a:solidFill>
                  <a:srgbClr val="C6A967"/>
                </a:solidFill>
              </a:rPr>
              <a:t> process can be made to reflect the spirit of our Know Before You Owe rule by generating increased consumer understanding, fewer surprises at the closing table, and a more empowered consumer,” said CFPB Director Cordray on Wednesday during a forum held at the CFPB headquarters in Washington.</a:t>
            </a:r>
          </a:p>
          <a:p>
            <a:endParaRPr lang="en-US" sz="2000" dirty="0">
              <a:solidFill>
                <a:srgbClr val="C6A967"/>
              </a:solidFill>
            </a:endParaRPr>
          </a:p>
          <a:p>
            <a:r>
              <a:rPr lang="en-US" sz="2000" dirty="0">
                <a:solidFill>
                  <a:srgbClr val="C6A967"/>
                </a:solidFill>
              </a:rPr>
              <a:t>“This is not a rulemaking process. Instead it is a potential ‘win-win’ effort to work with all stakeholders to ensure that consumers understand the commitment they are making and experience a more transparent, efficient, and effective process,” he added.  “The bureau hypothesizes that technology-enabled electronic closing (</a:t>
            </a:r>
            <a:r>
              <a:rPr lang="en-US" sz="2000" dirty="0" err="1">
                <a:solidFill>
                  <a:srgbClr val="C6A967"/>
                </a:solidFill>
              </a:rPr>
              <a:t>eClosing</a:t>
            </a:r>
            <a:r>
              <a:rPr lang="en-US" sz="2000" dirty="0">
                <a:solidFill>
                  <a:srgbClr val="C6A967"/>
                </a:solidFill>
              </a:rPr>
              <a:t>) solutions may have the potential to improve consumer understanding and empowerment and efficiency for all involved,” said the CFPB’s </a:t>
            </a:r>
            <a:r>
              <a:rPr lang="en-US" sz="2000" dirty="0" err="1">
                <a:solidFill>
                  <a:srgbClr val="C6A967"/>
                </a:solidFill>
              </a:rPr>
              <a:t>eClosing</a:t>
            </a:r>
            <a:r>
              <a:rPr lang="en-US" sz="2000" dirty="0">
                <a:solidFill>
                  <a:srgbClr val="C6A967"/>
                </a:solidFill>
              </a:rPr>
              <a:t> pilot guidelines.  </a:t>
            </a:r>
          </a:p>
          <a:p>
            <a:endParaRPr lang="en-US" sz="2000" dirty="0">
              <a:solidFill>
                <a:srgbClr val="C6A967"/>
              </a:solidFill>
            </a:endParaRPr>
          </a:p>
        </p:txBody>
      </p:sp>
    </p:spTree>
    <p:extLst>
      <p:ext uri="{BB962C8B-B14F-4D97-AF65-F5344CB8AC3E}">
        <p14:creationId xmlns:p14="http://schemas.microsoft.com/office/powerpoint/2010/main" val="171322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30F8FF-93FC-4130-A0A3-4E328AA6FF03}"/>
              </a:ext>
            </a:extLst>
          </p:cNvPr>
          <p:cNvSpPr/>
          <p:nvPr/>
        </p:nvSpPr>
        <p:spPr>
          <a:xfrm>
            <a:off x="403123" y="4798142"/>
            <a:ext cx="2900516" cy="1838632"/>
          </a:xfrm>
          <a:prstGeom prst="rect">
            <a:avLst/>
          </a:prstGeom>
          <a:solidFill>
            <a:srgbClr val="0A1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092C30-4749-42E8-BC88-004167ABCAED}"/>
              </a:ext>
            </a:extLst>
          </p:cNvPr>
          <p:cNvSpPr/>
          <p:nvPr/>
        </p:nvSpPr>
        <p:spPr>
          <a:xfrm>
            <a:off x="850490" y="1447189"/>
            <a:ext cx="10491019" cy="4093428"/>
          </a:xfrm>
          <a:prstGeom prst="rect">
            <a:avLst/>
          </a:prstGeom>
        </p:spPr>
        <p:txBody>
          <a:bodyPr wrap="square">
            <a:spAutoFit/>
          </a:bodyPr>
          <a:lstStyle/>
          <a:p>
            <a:pPr>
              <a:lnSpc>
                <a:spcPct val="130000"/>
              </a:lnSpc>
            </a:pPr>
            <a:r>
              <a:rPr lang="en-US" sz="2000" dirty="0">
                <a:solidFill>
                  <a:srgbClr val="C6A967"/>
                </a:solidFill>
              </a:rPr>
              <a:t>In his remarks, Cordray also addressed the risks associated with electronic signatures.</a:t>
            </a:r>
          </a:p>
          <a:p>
            <a:pPr>
              <a:lnSpc>
                <a:spcPct val="130000"/>
              </a:lnSpc>
            </a:pPr>
            <a:endParaRPr lang="en-US" sz="2000" dirty="0">
              <a:solidFill>
                <a:srgbClr val="C6A967"/>
              </a:solidFill>
            </a:endParaRPr>
          </a:p>
          <a:p>
            <a:pPr>
              <a:lnSpc>
                <a:spcPct val="130000"/>
              </a:lnSpc>
            </a:pPr>
            <a:r>
              <a:rPr lang="en-US" sz="2000" dirty="0">
                <a:solidFill>
                  <a:srgbClr val="C6A967"/>
                </a:solidFill>
              </a:rPr>
              <a:t>“We have heard some concerns about data security and the risk of fraud with people using eSignatures that are not their own. Nevertheless, the federal government and every state have weighed the same concerns and adopted laws that approve the use of eSignatures,” said Cordray.</a:t>
            </a:r>
          </a:p>
          <a:p>
            <a:pPr>
              <a:lnSpc>
                <a:spcPct val="130000"/>
              </a:lnSpc>
            </a:pPr>
            <a:endParaRPr lang="en-US" sz="2000" dirty="0">
              <a:solidFill>
                <a:srgbClr val="C6A967"/>
              </a:solidFill>
            </a:endParaRPr>
          </a:p>
          <a:p>
            <a:pPr>
              <a:lnSpc>
                <a:spcPct val="130000"/>
              </a:lnSpc>
            </a:pPr>
            <a:r>
              <a:rPr lang="en-US" sz="2000" dirty="0">
                <a:solidFill>
                  <a:srgbClr val="C6A967"/>
                </a:solidFill>
              </a:rPr>
              <a:t>“We would also be concerned if </a:t>
            </a:r>
            <a:r>
              <a:rPr lang="en-US" sz="2000" dirty="0" err="1">
                <a:solidFill>
                  <a:srgbClr val="C6A967"/>
                </a:solidFill>
              </a:rPr>
              <a:t>eClosings</a:t>
            </a:r>
            <a:r>
              <a:rPr lang="en-US" sz="2000" dirty="0">
                <a:solidFill>
                  <a:srgbClr val="C6A967"/>
                </a:solidFill>
              </a:rPr>
              <a:t> meant that consumers could not freely and easily access a full record of the documents they signed. But there is no obvious reason why this should be a problem and lenders can easily establish a repository of electronic documents for each closing,” he also said.</a:t>
            </a:r>
          </a:p>
        </p:txBody>
      </p:sp>
      <p:sp>
        <p:nvSpPr>
          <p:cNvPr id="3" name="Rectangle 2">
            <a:extLst>
              <a:ext uri="{FF2B5EF4-FFF2-40B4-BE49-F238E27FC236}">
                <a16:creationId xmlns:a16="http://schemas.microsoft.com/office/drawing/2014/main" id="{D32FFA7D-9302-4834-8748-25AC9D475538}"/>
              </a:ext>
            </a:extLst>
          </p:cNvPr>
          <p:cNvSpPr/>
          <p:nvPr/>
        </p:nvSpPr>
        <p:spPr>
          <a:xfrm>
            <a:off x="9235304" y="5232840"/>
            <a:ext cx="1952779" cy="307777"/>
          </a:xfrm>
          <a:prstGeom prst="rect">
            <a:avLst/>
          </a:prstGeom>
        </p:spPr>
        <p:txBody>
          <a:bodyPr wrap="none">
            <a:spAutoFit/>
          </a:bodyPr>
          <a:lstStyle/>
          <a:p>
            <a:pPr algn="r"/>
            <a:r>
              <a:rPr lang="en-US" sz="1400" dirty="0">
                <a:solidFill>
                  <a:srgbClr val="C6A967"/>
                </a:solidFill>
                <a:latin typeface="Calibri Light" panose="020F0302020204030204" pitchFamily="34" charset="0"/>
              </a:rPr>
              <a:t>CU Times, April 24, 2014</a:t>
            </a:r>
          </a:p>
        </p:txBody>
      </p:sp>
    </p:spTree>
    <p:extLst>
      <p:ext uri="{BB962C8B-B14F-4D97-AF65-F5344CB8AC3E}">
        <p14:creationId xmlns:p14="http://schemas.microsoft.com/office/powerpoint/2010/main" val="21644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74154-0369-4CCC-8EAD-E9ECD09EC54F}"/>
              </a:ext>
            </a:extLst>
          </p:cNvPr>
          <p:cNvSpPr/>
          <p:nvPr/>
        </p:nvSpPr>
        <p:spPr>
          <a:xfrm>
            <a:off x="594360" y="749808"/>
            <a:ext cx="3483646" cy="461665"/>
          </a:xfrm>
          <a:prstGeom prst="rect">
            <a:avLst/>
          </a:prstGeom>
        </p:spPr>
        <p:txBody>
          <a:bodyPr wrap="none">
            <a:spAutoFit/>
          </a:bodyPr>
          <a:lstStyle/>
          <a:p>
            <a:r>
              <a:rPr lang="en-US" sz="2400" dirty="0">
                <a:solidFill>
                  <a:srgbClr val="C6A967"/>
                </a:solidFill>
                <a:latin typeface="Century Gothic" panose="020B0502020202020204" pitchFamily="34" charset="0"/>
              </a:rPr>
              <a:t>Business Requirements</a:t>
            </a:r>
          </a:p>
        </p:txBody>
      </p:sp>
      <p:sp>
        <p:nvSpPr>
          <p:cNvPr id="3" name="Rectangle 2">
            <a:extLst>
              <a:ext uri="{FF2B5EF4-FFF2-40B4-BE49-F238E27FC236}">
                <a16:creationId xmlns:a16="http://schemas.microsoft.com/office/drawing/2014/main" id="{2823F9BF-A1A0-41E0-B0B7-3233F52BDFFF}"/>
              </a:ext>
            </a:extLst>
          </p:cNvPr>
          <p:cNvSpPr/>
          <p:nvPr/>
        </p:nvSpPr>
        <p:spPr>
          <a:xfrm>
            <a:off x="961644" y="1908556"/>
            <a:ext cx="10268712" cy="2554545"/>
          </a:xfrm>
          <a:prstGeom prst="rect">
            <a:avLst/>
          </a:prstGeom>
        </p:spPr>
        <p:txBody>
          <a:bodyPr wrap="square">
            <a:spAutoFit/>
          </a:bodyPr>
          <a:lstStyle/>
          <a:p>
            <a:r>
              <a:rPr lang="en-US" sz="2000" dirty="0">
                <a:solidFill>
                  <a:schemeClr val="bg1"/>
                </a:solidFill>
              </a:rPr>
              <a:t>Identify the business requirements to ensure credit unions are able to authenticate and collateralize their digital assets. Here is what we believe a solution must provide:</a:t>
            </a:r>
          </a:p>
          <a:p>
            <a:endParaRPr lang="en-US" sz="2000" dirty="0">
              <a:solidFill>
                <a:schemeClr val="bg1"/>
              </a:solidFill>
            </a:endParaRPr>
          </a:p>
          <a:p>
            <a:pPr marL="800100" lvl="1" indent="-457200">
              <a:buFont typeface="+mj-lt"/>
              <a:buAutoNum type="arabicPeriod"/>
            </a:pPr>
            <a:r>
              <a:rPr lang="en-US" sz="2000" dirty="0">
                <a:solidFill>
                  <a:schemeClr val="bg1"/>
                </a:solidFill>
              </a:rPr>
              <a:t>Warrant the creation process (authentic)</a:t>
            </a:r>
          </a:p>
          <a:p>
            <a:pPr marL="800100" lvl="1" indent="-457200">
              <a:buFont typeface="+mj-lt"/>
              <a:buAutoNum type="arabicPeriod"/>
            </a:pPr>
            <a:r>
              <a:rPr lang="en-US" sz="2000" dirty="0">
                <a:solidFill>
                  <a:schemeClr val="bg1"/>
                </a:solidFill>
              </a:rPr>
              <a:t>Consumer digital signing (due process &amp; compliance)</a:t>
            </a:r>
          </a:p>
          <a:p>
            <a:pPr marL="800100" lvl="1" indent="-457200">
              <a:buFont typeface="+mj-lt"/>
              <a:buAutoNum type="arabicPeriod"/>
            </a:pPr>
            <a:r>
              <a:rPr lang="en-US" sz="2000" dirty="0">
                <a:solidFill>
                  <a:schemeClr val="bg1"/>
                </a:solidFill>
              </a:rPr>
              <a:t>Vaulting services (custodian, lifecycle management)</a:t>
            </a:r>
          </a:p>
          <a:p>
            <a:pPr marL="800100" lvl="1" indent="-457200">
              <a:buFont typeface="+mj-lt"/>
              <a:buAutoNum type="arabicPeriod"/>
            </a:pPr>
            <a:r>
              <a:rPr lang="en-US" sz="2000" dirty="0">
                <a:solidFill>
                  <a:schemeClr val="bg1"/>
                </a:solidFill>
              </a:rPr>
              <a:t>Transaction services (</a:t>
            </a:r>
            <a:r>
              <a:rPr lang="en-US" sz="2000" dirty="0" err="1">
                <a:solidFill>
                  <a:schemeClr val="bg1"/>
                </a:solidFill>
              </a:rPr>
              <a:t>eNotary</a:t>
            </a:r>
            <a:r>
              <a:rPr lang="en-US" sz="2000" dirty="0">
                <a:solidFill>
                  <a:schemeClr val="bg1"/>
                </a:solidFill>
              </a:rPr>
              <a:t> &amp; UCC Conformity)</a:t>
            </a:r>
          </a:p>
          <a:p>
            <a:pPr marL="800100" lvl="1" indent="-457200">
              <a:buFont typeface="+mj-lt"/>
              <a:buAutoNum type="arabicPeriod"/>
            </a:pPr>
            <a:r>
              <a:rPr lang="en-US" sz="2000" dirty="0">
                <a:solidFill>
                  <a:schemeClr val="bg1"/>
                </a:solidFill>
              </a:rPr>
              <a:t>Transferable records services (ownership tracking &amp; transfer)</a:t>
            </a:r>
          </a:p>
        </p:txBody>
      </p:sp>
    </p:spTree>
    <p:extLst>
      <p:ext uri="{BB962C8B-B14F-4D97-AF65-F5344CB8AC3E}">
        <p14:creationId xmlns:p14="http://schemas.microsoft.com/office/powerpoint/2010/main" val="262825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2577950"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The focus group</a:t>
            </a:r>
          </a:p>
        </p:txBody>
      </p:sp>
      <p:sp>
        <p:nvSpPr>
          <p:cNvPr id="3" name="TextBox 2">
            <a:extLst>
              <a:ext uri="{FF2B5EF4-FFF2-40B4-BE49-F238E27FC236}">
                <a16:creationId xmlns:a16="http://schemas.microsoft.com/office/drawing/2014/main" id="{1B7CFB89-E284-4068-BDF4-C0A42842E013}"/>
              </a:ext>
            </a:extLst>
          </p:cNvPr>
          <p:cNvSpPr txBox="1"/>
          <p:nvPr/>
        </p:nvSpPr>
        <p:spPr>
          <a:xfrm>
            <a:off x="2201182" y="2775540"/>
            <a:ext cx="7789633"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D6D5D6"/>
                </a:solidFill>
              </a:rPr>
              <a:t>The level of awareness in the CU industry</a:t>
            </a:r>
          </a:p>
          <a:p>
            <a:pPr marL="342900" indent="-342900">
              <a:buFont typeface="Arial" panose="020B0604020202020204" pitchFamily="34" charset="0"/>
              <a:buChar char="•"/>
            </a:pPr>
            <a:r>
              <a:rPr lang="en-US" sz="2000" dirty="0">
                <a:solidFill>
                  <a:srgbClr val="D6D5D6"/>
                </a:solidFill>
              </a:rPr>
              <a:t>The level of support in the CU industry</a:t>
            </a:r>
          </a:p>
          <a:p>
            <a:pPr marL="342900" indent="-342900">
              <a:buFont typeface="Arial" panose="020B0604020202020204" pitchFamily="34" charset="0"/>
              <a:buChar char="•"/>
            </a:pPr>
            <a:r>
              <a:rPr lang="en-US" sz="2000" dirty="0">
                <a:solidFill>
                  <a:srgbClr val="D6D5D6"/>
                </a:solidFill>
              </a:rPr>
              <a:t>The perceived value of such a platform specifically for the CU industry</a:t>
            </a:r>
          </a:p>
          <a:p>
            <a:pPr marL="342900" indent="-342900">
              <a:buFont typeface="Arial" panose="020B0604020202020204" pitchFamily="34" charset="0"/>
              <a:buChar char="•"/>
            </a:pPr>
            <a:r>
              <a:rPr lang="en-US" sz="2000" dirty="0">
                <a:solidFill>
                  <a:srgbClr val="D6D5D6"/>
                </a:solidFill>
              </a:rPr>
              <a:t>The business requirements needed to make this a reality</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564581" y="1766249"/>
            <a:ext cx="11062837" cy="1405513"/>
          </a:xfrm>
          <a:prstGeom prst="rect">
            <a:avLst/>
          </a:prstGeom>
          <a:noFill/>
        </p:spPr>
        <p:txBody>
          <a:bodyPr wrap="square" rtlCol="0">
            <a:spAutoFit/>
          </a:bodyPr>
          <a:lstStyle/>
          <a:p>
            <a:r>
              <a:rPr lang="en-US" sz="3200" baseline="30000" dirty="0">
                <a:solidFill>
                  <a:srgbClr val="D2D1D2"/>
                </a:solidFill>
              </a:rPr>
              <a:t>Today, there is no platform that warrants authenticity, originality, marketability and transferability </a:t>
            </a:r>
          </a:p>
          <a:p>
            <a:r>
              <a:rPr lang="en-US" sz="3200" baseline="30000" dirty="0">
                <a:solidFill>
                  <a:srgbClr val="D2D1D2"/>
                </a:solidFill>
              </a:rPr>
              <a:t>for electronic contracts, i.e., loans, insurance, securities, etc. This focus group will determine:</a:t>
            </a:r>
          </a:p>
        </p:txBody>
      </p:sp>
    </p:spTree>
    <p:extLst>
      <p:ext uri="{BB962C8B-B14F-4D97-AF65-F5344CB8AC3E}">
        <p14:creationId xmlns:p14="http://schemas.microsoft.com/office/powerpoint/2010/main" val="117399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3171E6-E3D6-48F7-9CE7-D151B84698BE}"/>
              </a:ext>
            </a:extLst>
          </p:cNvPr>
          <p:cNvSpPr txBox="1"/>
          <p:nvPr/>
        </p:nvSpPr>
        <p:spPr>
          <a:xfrm>
            <a:off x="589548" y="745958"/>
            <a:ext cx="2087431"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A quick fact:</a:t>
            </a:r>
          </a:p>
        </p:txBody>
      </p:sp>
      <p:sp>
        <p:nvSpPr>
          <p:cNvPr id="4" name="TextBox 3">
            <a:extLst>
              <a:ext uri="{FF2B5EF4-FFF2-40B4-BE49-F238E27FC236}">
                <a16:creationId xmlns:a16="http://schemas.microsoft.com/office/drawing/2014/main" id="{041552D3-CEBC-40BE-8E22-19FFF33F32F2}"/>
              </a:ext>
            </a:extLst>
          </p:cNvPr>
          <p:cNvSpPr txBox="1"/>
          <p:nvPr/>
        </p:nvSpPr>
        <p:spPr>
          <a:xfrm>
            <a:off x="1148363" y="1415846"/>
            <a:ext cx="9895273" cy="400110"/>
          </a:xfrm>
          <a:prstGeom prst="rect">
            <a:avLst/>
          </a:prstGeom>
          <a:noFill/>
        </p:spPr>
        <p:txBody>
          <a:bodyPr wrap="none" rtlCol="0">
            <a:spAutoFit/>
          </a:bodyPr>
          <a:lstStyle/>
          <a:p>
            <a:r>
              <a:rPr lang="en-US" sz="2000" dirty="0">
                <a:solidFill>
                  <a:srgbClr val="D2D1D2"/>
                </a:solidFill>
              </a:rPr>
              <a:t>It is estimated that $27B (65%) of credit union loan portfolios are in the form of digital assets.</a:t>
            </a:r>
          </a:p>
        </p:txBody>
      </p:sp>
      <p:pic>
        <p:nvPicPr>
          <p:cNvPr id="5" name="Picture 4">
            <a:extLst>
              <a:ext uri="{FF2B5EF4-FFF2-40B4-BE49-F238E27FC236}">
                <a16:creationId xmlns:a16="http://schemas.microsoft.com/office/drawing/2014/main" id="{6816E1A5-ED8F-4B6F-A4AC-BC461AE029EA}"/>
              </a:ext>
            </a:extLst>
          </p:cNvPr>
          <p:cNvPicPr>
            <a:picLocks noChangeAspect="1"/>
          </p:cNvPicPr>
          <p:nvPr/>
        </p:nvPicPr>
        <p:blipFill>
          <a:blip r:embed="rId2"/>
          <a:stretch>
            <a:fillRect/>
          </a:stretch>
        </p:blipFill>
        <p:spPr>
          <a:xfrm>
            <a:off x="2971799" y="2142165"/>
            <a:ext cx="6248400" cy="3440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910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2D7E0-92E6-4BAA-94A6-1B46197FF7AF}"/>
              </a:ext>
            </a:extLst>
          </p:cNvPr>
          <p:cNvSpPr txBox="1"/>
          <p:nvPr/>
        </p:nvSpPr>
        <p:spPr>
          <a:xfrm>
            <a:off x="594360" y="749808"/>
            <a:ext cx="9972286" cy="461665"/>
          </a:xfrm>
          <a:prstGeom prst="rect">
            <a:avLst/>
          </a:prstGeom>
          <a:noFill/>
        </p:spPr>
        <p:txBody>
          <a:bodyPr wrap="square" rtlCol="0">
            <a:spAutoFit/>
          </a:bodyPr>
          <a:lstStyle/>
          <a:p>
            <a:r>
              <a:rPr lang="en-US" sz="2400" dirty="0">
                <a:solidFill>
                  <a:srgbClr val="C6A967"/>
                </a:solidFill>
                <a:latin typeface="Century Gothic" panose="020B0502020202020204" pitchFamily="34" charset="0"/>
              </a:rPr>
              <a:t>Case Study – 265 Credit Unions</a:t>
            </a:r>
          </a:p>
        </p:txBody>
      </p:sp>
      <p:sp>
        <p:nvSpPr>
          <p:cNvPr id="3" name="Rectangle 2">
            <a:extLst>
              <a:ext uri="{FF2B5EF4-FFF2-40B4-BE49-F238E27FC236}">
                <a16:creationId xmlns:a16="http://schemas.microsoft.com/office/drawing/2014/main" id="{16F27916-F1FA-4C71-B8C6-8D62780DF1F6}"/>
              </a:ext>
            </a:extLst>
          </p:cNvPr>
          <p:cNvSpPr/>
          <p:nvPr/>
        </p:nvSpPr>
        <p:spPr>
          <a:xfrm>
            <a:off x="961644" y="1722140"/>
            <a:ext cx="10268712" cy="2246769"/>
          </a:xfrm>
          <a:prstGeom prst="rect">
            <a:avLst/>
          </a:prstGeom>
        </p:spPr>
        <p:txBody>
          <a:bodyPr wrap="square">
            <a:spAutoFit/>
          </a:bodyPr>
          <a:lstStyle/>
          <a:p>
            <a:r>
              <a:rPr lang="en-US" sz="2000" dirty="0">
                <a:solidFill>
                  <a:schemeClr val="bg1"/>
                </a:solidFill>
              </a:rPr>
              <a:t>Research was performed on a cohort of 265 eDOC Innovations credit union clients for the purpose of addressing the following three questions:</a:t>
            </a:r>
          </a:p>
          <a:p>
            <a:endParaRPr lang="en-US" sz="2000" dirty="0">
              <a:solidFill>
                <a:schemeClr val="bg1"/>
              </a:solidFill>
            </a:endParaRPr>
          </a:p>
          <a:p>
            <a:pPr marL="457200" indent="-457200">
              <a:buFont typeface="+mj-lt"/>
              <a:buAutoNum type="arabicPeriod"/>
            </a:pPr>
            <a:r>
              <a:rPr lang="en-US" sz="2000" dirty="0">
                <a:solidFill>
                  <a:schemeClr val="bg1"/>
                </a:solidFill>
              </a:rPr>
              <a:t>How many credit unions use DTM in-branch solutions today?</a:t>
            </a:r>
          </a:p>
          <a:p>
            <a:pPr marL="457200" indent="-457200">
              <a:buFont typeface="+mj-lt"/>
              <a:buAutoNum type="arabicPeriod"/>
            </a:pPr>
            <a:r>
              <a:rPr lang="en-US" sz="2000" dirty="0">
                <a:solidFill>
                  <a:schemeClr val="bg1"/>
                </a:solidFill>
              </a:rPr>
              <a:t>How many credit unions have adopted mDTM for mobile signing?</a:t>
            </a:r>
          </a:p>
          <a:p>
            <a:pPr marL="457200" indent="-457200">
              <a:buFont typeface="+mj-lt"/>
              <a:buAutoNum type="arabicPeriod"/>
            </a:pPr>
            <a:r>
              <a:rPr lang="en-US" sz="2000" dirty="0">
                <a:solidFill>
                  <a:schemeClr val="bg1"/>
                </a:solidFill>
              </a:rPr>
              <a:t>How much of the credit union’s loan portfolio is digital today through the use of DTM or mDTM?</a:t>
            </a:r>
          </a:p>
        </p:txBody>
      </p:sp>
    </p:spTree>
    <p:extLst>
      <p:ext uri="{BB962C8B-B14F-4D97-AF65-F5344CB8AC3E}">
        <p14:creationId xmlns:p14="http://schemas.microsoft.com/office/powerpoint/2010/main" val="81515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DFC07A-CA5E-4BC1-BAF3-ACE81BF2D13C}"/>
              </a:ext>
            </a:extLst>
          </p:cNvPr>
          <p:cNvSpPr/>
          <p:nvPr/>
        </p:nvSpPr>
        <p:spPr>
          <a:xfrm>
            <a:off x="594360" y="749808"/>
            <a:ext cx="3873176" cy="461665"/>
          </a:xfrm>
          <a:prstGeom prst="rect">
            <a:avLst/>
          </a:prstGeom>
        </p:spPr>
        <p:txBody>
          <a:bodyPr wrap="none">
            <a:spAutoFit/>
          </a:bodyPr>
          <a:lstStyle/>
          <a:p>
            <a:r>
              <a:rPr lang="en-US" sz="2400" dirty="0">
                <a:solidFill>
                  <a:srgbClr val="C6A967"/>
                </a:solidFill>
                <a:latin typeface="Century Gothic" panose="020B0502020202020204" pitchFamily="34" charset="0"/>
              </a:rPr>
              <a:t>Here is what we learned.</a:t>
            </a:r>
          </a:p>
        </p:txBody>
      </p:sp>
      <p:pic>
        <p:nvPicPr>
          <p:cNvPr id="4" name="Picture 3">
            <a:extLst>
              <a:ext uri="{FF2B5EF4-FFF2-40B4-BE49-F238E27FC236}">
                <a16:creationId xmlns:a16="http://schemas.microsoft.com/office/drawing/2014/main" id="{D055FFD3-4918-4D8F-A88E-72A66003041D}"/>
              </a:ext>
            </a:extLst>
          </p:cNvPr>
          <p:cNvPicPr>
            <a:picLocks noChangeAspect="1"/>
          </p:cNvPicPr>
          <p:nvPr/>
        </p:nvPicPr>
        <p:blipFill>
          <a:blip r:embed="rId2"/>
          <a:stretch>
            <a:fillRect/>
          </a:stretch>
        </p:blipFill>
        <p:spPr>
          <a:xfrm>
            <a:off x="6279907" y="1725226"/>
            <a:ext cx="5669194" cy="3407548"/>
          </a:xfrm>
          <a:prstGeom prst="rect">
            <a:avLst/>
          </a:prstGeom>
        </p:spPr>
      </p:pic>
      <p:sp>
        <p:nvSpPr>
          <p:cNvPr id="5" name="Rectangle 4">
            <a:extLst>
              <a:ext uri="{FF2B5EF4-FFF2-40B4-BE49-F238E27FC236}">
                <a16:creationId xmlns:a16="http://schemas.microsoft.com/office/drawing/2014/main" id="{92441B91-A41A-4E0A-BF5C-7D793A33A18D}"/>
              </a:ext>
            </a:extLst>
          </p:cNvPr>
          <p:cNvSpPr/>
          <p:nvPr/>
        </p:nvSpPr>
        <p:spPr>
          <a:xfrm>
            <a:off x="594360" y="1881343"/>
            <a:ext cx="5043949" cy="2585323"/>
          </a:xfrm>
          <a:prstGeom prst="rect">
            <a:avLst/>
          </a:prstGeom>
        </p:spPr>
        <p:txBody>
          <a:bodyPr wrap="square">
            <a:spAutoFit/>
          </a:bodyPr>
          <a:lstStyle/>
          <a:p>
            <a:r>
              <a:rPr lang="en-US" dirty="0">
                <a:solidFill>
                  <a:schemeClr val="bg1"/>
                </a:solidFill>
              </a:rPr>
              <a:t>Internal research revealed that 23% of our client base have license for a represented mobile enterprise digital transaction management (mDTM) solution for remote environments; 62% of which are actively utilizing remote signing, and 32% have a DTM solution.</a:t>
            </a:r>
          </a:p>
          <a:p>
            <a:endParaRPr lang="en-US" dirty="0">
              <a:solidFill>
                <a:schemeClr val="bg1"/>
              </a:solidFill>
            </a:endParaRPr>
          </a:p>
          <a:p>
            <a:r>
              <a:rPr lang="en-US" dirty="0" err="1">
                <a:solidFill>
                  <a:schemeClr val="bg1"/>
                </a:solidFill>
              </a:rPr>
              <a:t>eDOC’s</a:t>
            </a:r>
            <a:r>
              <a:rPr lang="en-US" dirty="0">
                <a:solidFill>
                  <a:schemeClr val="bg1"/>
                </a:solidFill>
              </a:rPr>
              <a:t> surveys suggest an additional 26% of </a:t>
            </a:r>
            <a:r>
              <a:rPr lang="en-US" dirty="0" err="1">
                <a:solidFill>
                  <a:schemeClr val="bg1"/>
                </a:solidFill>
              </a:rPr>
              <a:t>eDOC’s</a:t>
            </a:r>
            <a:r>
              <a:rPr lang="en-US" dirty="0">
                <a:solidFill>
                  <a:schemeClr val="bg1"/>
                </a:solidFill>
              </a:rPr>
              <a:t> client base have an DTM/mDTM solution from a 3</a:t>
            </a:r>
            <a:r>
              <a:rPr lang="en-US" baseline="30000" dirty="0">
                <a:solidFill>
                  <a:schemeClr val="bg1"/>
                </a:solidFill>
              </a:rPr>
              <a:t>rd</a:t>
            </a:r>
            <a:r>
              <a:rPr lang="en-US" dirty="0">
                <a:solidFill>
                  <a:schemeClr val="bg1"/>
                </a:solidFill>
              </a:rPr>
              <a:t> party.</a:t>
            </a:r>
          </a:p>
        </p:txBody>
      </p:sp>
    </p:spTree>
    <p:extLst>
      <p:ext uri="{BB962C8B-B14F-4D97-AF65-F5344CB8AC3E}">
        <p14:creationId xmlns:p14="http://schemas.microsoft.com/office/powerpoint/2010/main" val="4934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168FE8-1435-4427-A76F-1F97B3852FE9}"/>
              </a:ext>
            </a:extLst>
          </p:cNvPr>
          <p:cNvSpPr/>
          <p:nvPr/>
        </p:nvSpPr>
        <p:spPr>
          <a:xfrm>
            <a:off x="594360" y="749808"/>
            <a:ext cx="3491661" cy="461665"/>
          </a:xfrm>
          <a:prstGeom prst="rect">
            <a:avLst/>
          </a:prstGeom>
        </p:spPr>
        <p:txBody>
          <a:bodyPr wrap="none">
            <a:spAutoFit/>
          </a:bodyPr>
          <a:lstStyle/>
          <a:p>
            <a:r>
              <a:rPr lang="en-US" sz="2400" dirty="0">
                <a:solidFill>
                  <a:srgbClr val="C6A967"/>
                </a:solidFill>
                <a:latin typeface="Century Gothic" panose="020B0502020202020204" pitchFamily="34" charset="0"/>
              </a:rPr>
              <a:t>Case Study Feedback</a:t>
            </a:r>
          </a:p>
        </p:txBody>
      </p:sp>
      <p:sp>
        <p:nvSpPr>
          <p:cNvPr id="3" name="Rectangle 2">
            <a:extLst>
              <a:ext uri="{FF2B5EF4-FFF2-40B4-BE49-F238E27FC236}">
                <a16:creationId xmlns:a16="http://schemas.microsoft.com/office/drawing/2014/main" id="{E44AA0EC-85BF-46E1-8980-AD0C3B4262DD}"/>
              </a:ext>
            </a:extLst>
          </p:cNvPr>
          <p:cNvSpPr/>
          <p:nvPr/>
        </p:nvSpPr>
        <p:spPr>
          <a:xfrm>
            <a:off x="867696" y="1532747"/>
            <a:ext cx="10456607" cy="3170099"/>
          </a:xfrm>
          <a:prstGeom prst="rect">
            <a:avLst/>
          </a:prstGeom>
        </p:spPr>
        <p:txBody>
          <a:bodyPr wrap="square">
            <a:spAutoFit/>
          </a:bodyPr>
          <a:lstStyle/>
          <a:p>
            <a:pPr marL="342900" indent="-342900" fontAlgn="auto">
              <a:buFont typeface="Arial" panose="020B0604020202020204" pitchFamily="34" charset="0"/>
              <a:buChar char="•"/>
            </a:pPr>
            <a:r>
              <a:rPr lang="en-US" sz="2000" dirty="0">
                <a:solidFill>
                  <a:schemeClr val="bg1"/>
                </a:solidFill>
              </a:rPr>
              <a:t>One credit union reported, </a:t>
            </a:r>
            <a:r>
              <a:rPr lang="en-US" sz="2000" i="1" dirty="0">
                <a:solidFill>
                  <a:schemeClr val="bg1"/>
                </a:solidFill>
              </a:rPr>
              <a:t>“[We] are digitally signing nearly 100% of all consumer loans, with very few exceptions. We see monthly averages of 30-40% remote closings, the rest digitally - in branch.  Home Equity loans are still printed and signed today, but we will be looking to digitalize what we are able to later this year</a:t>
            </a:r>
            <a:r>
              <a:rPr lang="en-US" sz="2000" dirty="0">
                <a:solidFill>
                  <a:schemeClr val="bg1"/>
                </a:solidFill>
              </a:rPr>
              <a:t>.”</a:t>
            </a:r>
          </a:p>
          <a:p>
            <a:pPr marL="342900" indent="-342900" fontAlgn="auto">
              <a:buFont typeface="Arial" panose="020B0604020202020204" pitchFamily="34" charset="0"/>
              <a:buChar char="•"/>
            </a:pPr>
            <a:endParaRPr lang="en-US" sz="2000" dirty="0">
              <a:solidFill>
                <a:schemeClr val="bg1"/>
              </a:solidFill>
            </a:endParaRPr>
          </a:p>
          <a:p>
            <a:pPr marL="342900" indent="-342900" fontAlgn="auto">
              <a:buFont typeface="Arial" panose="020B0604020202020204" pitchFamily="34" charset="0"/>
              <a:buChar char="•"/>
            </a:pPr>
            <a:r>
              <a:rPr lang="en-US" sz="2000" dirty="0">
                <a:solidFill>
                  <a:schemeClr val="bg1"/>
                </a:solidFill>
              </a:rPr>
              <a:t>Another credit union reported, “</a:t>
            </a:r>
            <a:r>
              <a:rPr lang="en-US" sz="2000" i="1" dirty="0">
                <a:solidFill>
                  <a:schemeClr val="bg1"/>
                </a:solidFill>
              </a:rPr>
              <a:t>I [estimate] well over 50%, [as high as] 75% now [digital], as we have been using the sig pads in-house for years now</a:t>
            </a:r>
            <a:r>
              <a:rPr lang="en-US" sz="2000" dirty="0">
                <a:solidFill>
                  <a:schemeClr val="bg1"/>
                </a:solidFill>
              </a:rPr>
              <a:t>.”</a:t>
            </a:r>
          </a:p>
          <a:p>
            <a:pPr fontAlgn="auto"/>
            <a:endParaRPr lang="en-US" sz="2000" dirty="0">
              <a:solidFill>
                <a:schemeClr val="bg1"/>
              </a:solidFill>
            </a:endParaRPr>
          </a:p>
          <a:p>
            <a:r>
              <a:rPr lang="en-US" sz="2000" dirty="0">
                <a:solidFill>
                  <a:schemeClr val="bg1"/>
                </a:solidFill>
              </a:rPr>
              <a:t>The research data suggests that credit unions utilizing DTM and/or mDTM solutions from eDOC have nearly 70% of their consumer loan portfolios as digital assets, and that percentage is growing. </a:t>
            </a:r>
          </a:p>
        </p:txBody>
      </p:sp>
    </p:spTree>
    <p:extLst>
      <p:ext uri="{BB962C8B-B14F-4D97-AF65-F5344CB8AC3E}">
        <p14:creationId xmlns:p14="http://schemas.microsoft.com/office/powerpoint/2010/main" val="370927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063EC-4923-4EEE-82EA-D6040E518D54}"/>
              </a:ext>
            </a:extLst>
          </p:cNvPr>
          <p:cNvSpPr/>
          <p:nvPr/>
        </p:nvSpPr>
        <p:spPr>
          <a:xfrm>
            <a:off x="2305664" y="1365654"/>
            <a:ext cx="7580672" cy="400110"/>
          </a:xfrm>
          <a:prstGeom prst="rect">
            <a:avLst/>
          </a:prstGeom>
        </p:spPr>
        <p:txBody>
          <a:bodyPr wrap="square">
            <a:spAutoFit/>
          </a:bodyPr>
          <a:lstStyle/>
          <a:p>
            <a:r>
              <a:rPr lang="en-US" sz="2000" dirty="0">
                <a:solidFill>
                  <a:schemeClr val="bg1"/>
                </a:solidFill>
              </a:rPr>
              <a:t>There is a growing pool of digital assets in credit union’s loan portfolios.  </a:t>
            </a:r>
          </a:p>
        </p:txBody>
      </p:sp>
      <p:pic>
        <p:nvPicPr>
          <p:cNvPr id="3" name="Picture 2">
            <a:extLst>
              <a:ext uri="{FF2B5EF4-FFF2-40B4-BE49-F238E27FC236}">
                <a16:creationId xmlns:a16="http://schemas.microsoft.com/office/drawing/2014/main" id="{813FAB6C-A65D-4557-98C8-E19E611D99F0}"/>
              </a:ext>
            </a:extLst>
          </p:cNvPr>
          <p:cNvPicPr>
            <a:picLocks noChangeAspect="1"/>
          </p:cNvPicPr>
          <p:nvPr/>
        </p:nvPicPr>
        <p:blipFill>
          <a:blip r:embed="rId2"/>
          <a:stretch>
            <a:fillRect/>
          </a:stretch>
        </p:blipFill>
        <p:spPr>
          <a:xfrm>
            <a:off x="3189441" y="1998290"/>
            <a:ext cx="5813118" cy="3494056"/>
          </a:xfrm>
          <a:prstGeom prst="rect">
            <a:avLst/>
          </a:prstGeom>
        </p:spPr>
      </p:pic>
    </p:spTree>
    <p:extLst>
      <p:ext uri="{BB962C8B-B14F-4D97-AF65-F5344CB8AC3E}">
        <p14:creationId xmlns:p14="http://schemas.microsoft.com/office/powerpoint/2010/main" val="7130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A5B7B-3B53-486D-9A92-72443FC0D31A}"/>
              </a:ext>
            </a:extLst>
          </p:cNvPr>
          <p:cNvSpPr/>
          <p:nvPr/>
        </p:nvSpPr>
        <p:spPr>
          <a:xfrm>
            <a:off x="594360" y="749808"/>
            <a:ext cx="3406702" cy="461665"/>
          </a:xfrm>
          <a:prstGeom prst="rect">
            <a:avLst/>
          </a:prstGeom>
        </p:spPr>
        <p:txBody>
          <a:bodyPr wrap="none">
            <a:spAutoFit/>
          </a:bodyPr>
          <a:lstStyle/>
          <a:p>
            <a:r>
              <a:rPr lang="en-US" sz="2400" dirty="0">
                <a:solidFill>
                  <a:srgbClr val="C6A967"/>
                </a:solidFill>
                <a:latin typeface="Century Gothic" panose="020B0502020202020204" pitchFamily="34" charset="0"/>
              </a:rPr>
              <a:t>Industry Comparative</a:t>
            </a:r>
          </a:p>
        </p:txBody>
      </p:sp>
      <p:sp>
        <p:nvSpPr>
          <p:cNvPr id="3" name="Rectangle 2">
            <a:extLst>
              <a:ext uri="{FF2B5EF4-FFF2-40B4-BE49-F238E27FC236}">
                <a16:creationId xmlns:a16="http://schemas.microsoft.com/office/drawing/2014/main" id="{2DB873A0-4034-46A5-9BD6-265CC0C7507A}"/>
              </a:ext>
            </a:extLst>
          </p:cNvPr>
          <p:cNvSpPr/>
          <p:nvPr/>
        </p:nvSpPr>
        <p:spPr>
          <a:xfrm>
            <a:off x="594360" y="2154355"/>
            <a:ext cx="5069020" cy="2246769"/>
          </a:xfrm>
          <a:prstGeom prst="rect">
            <a:avLst/>
          </a:prstGeom>
        </p:spPr>
        <p:txBody>
          <a:bodyPr wrap="square">
            <a:spAutoFit/>
          </a:bodyPr>
          <a:lstStyle/>
          <a:p>
            <a:r>
              <a:rPr lang="en-US" sz="2000" kern="0" dirty="0">
                <a:solidFill>
                  <a:schemeClr val="bg1"/>
                </a:solidFill>
              </a:rPr>
              <a:t>Callahan &amp; Associates report indicates the industry is servicing approximately $125B in loans today.</a:t>
            </a:r>
          </a:p>
          <a:p>
            <a:endParaRPr lang="en-US" sz="2000" kern="0" dirty="0">
              <a:solidFill>
                <a:schemeClr val="bg1"/>
              </a:solidFill>
            </a:endParaRPr>
          </a:p>
          <a:p>
            <a:r>
              <a:rPr lang="en-US" sz="2000" dirty="0">
                <a:solidFill>
                  <a:schemeClr val="bg1"/>
                </a:solidFill>
              </a:rPr>
              <a:t>Is it reasonable to assume that the case study findings are fundamentally representative of the general industry demographic?  </a:t>
            </a:r>
          </a:p>
        </p:txBody>
      </p:sp>
      <p:pic>
        <p:nvPicPr>
          <p:cNvPr id="4" name="D:\Peer4\web\staging\5326\display001.png" descr="D:\Peer4\web\staging\5326\display001.png">
            <a:extLst>
              <a:ext uri="{FF2B5EF4-FFF2-40B4-BE49-F238E27FC236}">
                <a16:creationId xmlns:a16="http://schemas.microsoft.com/office/drawing/2014/main" id="{6F3034BD-1D03-439E-9D34-55BF86E24733}"/>
              </a:ext>
            </a:extLst>
          </p:cNvPr>
          <p:cNvPicPr>
            <a:picLocks noChangeAspect="1"/>
          </p:cNvPicPr>
          <p:nvPr/>
        </p:nvPicPr>
        <p:blipFill>
          <a:blip r:embed="rId2"/>
          <a:stretch>
            <a:fillRect/>
          </a:stretch>
        </p:blipFill>
        <p:spPr>
          <a:xfrm>
            <a:off x="6271712" y="1552188"/>
            <a:ext cx="5325928" cy="3994446"/>
          </a:xfrm>
          <a:prstGeom prst="rect">
            <a:avLst/>
          </a:prstGeom>
        </p:spPr>
      </p:pic>
    </p:spTree>
    <p:extLst>
      <p:ext uri="{BB962C8B-B14F-4D97-AF65-F5344CB8AC3E}">
        <p14:creationId xmlns:p14="http://schemas.microsoft.com/office/powerpoint/2010/main" val="24814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3A1BDE-3A3E-41A6-B372-FC52BD6E5356}"/>
              </a:ext>
            </a:extLst>
          </p:cNvPr>
          <p:cNvSpPr/>
          <p:nvPr/>
        </p:nvSpPr>
        <p:spPr>
          <a:xfrm>
            <a:off x="1361767" y="1430508"/>
            <a:ext cx="9468465" cy="398291"/>
          </a:xfrm>
          <a:prstGeom prst="rect">
            <a:avLst/>
          </a:prstGeom>
        </p:spPr>
        <p:txBody>
          <a:bodyPr wrap="square">
            <a:spAutoFit/>
          </a:bodyPr>
          <a:lstStyle/>
          <a:p>
            <a:pPr marL="57150" lvl="1" indent="0">
              <a:spcBef>
                <a:spcPts val="1000"/>
              </a:spcBef>
              <a:buNone/>
            </a:pPr>
            <a:r>
              <a:rPr lang="en-US" sz="2000" dirty="0">
                <a:solidFill>
                  <a:schemeClr val="bg1"/>
                </a:solidFill>
              </a:rPr>
              <a:t>Applying the case study findings to the general credit union industry, here is what we see.</a:t>
            </a:r>
          </a:p>
        </p:txBody>
      </p:sp>
      <p:pic>
        <p:nvPicPr>
          <p:cNvPr id="3" name="Picture 2">
            <a:extLst>
              <a:ext uri="{FF2B5EF4-FFF2-40B4-BE49-F238E27FC236}">
                <a16:creationId xmlns:a16="http://schemas.microsoft.com/office/drawing/2014/main" id="{CB2A4BE3-86A4-4354-8138-4C8DB1060FC2}"/>
              </a:ext>
            </a:extLst>
          </p:cNvPr>
          <p:cNvPicPr>
            <a:picLocks noChangeAspect="1"/>
          </p:cNvPicPr>
          <p:nvPr/>
        </p:nvPicPr>
        <p:blipFill>
          <a:blip r:embed="rId2"/>
          <a:stretch>
            <a:fillRect/>
          </a:stretch>
        </p:blipFill>
        <p:spPr>
          <a:xfrm>
            <a:off x="3051717" y="2219385"/>
            <a:ext cx="6088565" cy="3352800"/>
          </a:xfrm>
          <a:prstGeom prst="rect">
            <a:avLst/>
          </a:prstGeom>
        </p:spPr>
      </p:pic>
    </p:spTree>
    <p:extLst>
      <p:ext uri="{BB962C8B-B14F-4D97-AF65-F5344CB8AC3E}">
        <p14:creationId xmlns:p14="http://schemas.microsoft.com/office/powerpoint/2010/main" val="384436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1081</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Ciano</dc:creator>
  <cp:lastModifiedBy>Jody Ciano</cp:lastModifiedBy>
  <cp:revision>29</cp:revision>
  <dcterms:created xsi:type="dcterms:W3CDTF">2017-10-24T13:11:05Z</dcterms:created>
  <dcterms:modified xsi:type="dcterms:W3CDTF">2017-12-28T12:59:01Z</dcterms:modified>
</cp:coreProperties>
</file>