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4" r:id="rId4"/>
    <p:sldId id="292" r:id="rId5"/>
    <p:sldId id="257" r:id="rId6"/>
    <p:sldId id="261" r:id="rId7"/>
    <p:sldId id="262" r:id="rId8"/>
    <p:sldId id="263" r:id="rId9"/>
    <p:sldId id="264" r:id="rId10"/>
    <p:sldId id="259" r:id="rId11"/>
    <p:sldId id="266" r:id="rId12"/>
    <p:sldId id="285" r:id="rId13"/>
    <p:sldId id="272" r:id="rId14"/>
    <p:sldId id="273" r:id="rId15"/>
    <p:sldId id="275" r:id="rId16"/>
    <p:sldId id="281" r:id="rId17"/>
    <p:sldId id="271" r:id="rId18"/>
    <p:sldId id="293" r:id="rId19"/>
    <p:sldId id="295" r:id="rId20"/>
    <p:sldId id="296" r:id="rId21"/>
    <p:sldId id="297" r:id="rId22"/>
    <p:sldId id="298" r:id="rId23"/>
    <p:sldId id="299" r:id="rId24"/>
    <p:sldId id="300" r:id="rId25"/>
    <p:sldId id="301" r:id="rId26"/>
    <p:sldId id="286" r:id="rId27"/>
    <p:sldId id="287" r:id="rId28"/>
    <p:sldId id="288" r:id="rId29"/>
    <p:sldId id="290" r:id="rId30"/>
    <p:sldId id="291" r:id="rId31"/>
    <p:sldId id="283" r:id="rId32"/>
    <p:sldId id="282" r:id="rId33"/>
    <p:sldId id="284" r:id="rId34"/>
    <p:sldId id="289"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A967"/>
    <a:srgbClr val="0A1C34"/>
    <a:srgbClr val="D2D1D2"/>
    <a:srgbClr val="D8292A"/>
    <a:srgbClr val="AFCC52"/>
    <a:srgbClr val="EFED6D"/>
    <a:srgbClr val="D6D5D6"/>
    <a:srgbClr val="926230"/>
    <a:srgbClr val="162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65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69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071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25CF34-004F-45C3-B471-1A6D1C7AB65B}"/>
              </a:ext>
            </a:extLst>
          </p:cNvPr>
          <p:cNvSpPr/>
          <p:nvPr userDrawn="1"/>
        </p:nvSpPr>
        <p:spPr>
          <a:xfrm>
            <a:off x="0" y="0"/>
            <a:ext cx="12192000" cy="6858000"/>
          </a:xfrm>
          <a:prstGeom prst="rect">
            <a:avLst/>
          </a:prstGeom>
          <a:solidFill>
            <a:srgbClr val="0A1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C6A967"/>
              </a:solidFill>
              <a:latin typeface="Century Gothic" panose="020B0502020202020204" pitchFamily="34" charset="0"/>
            </a:endParaRPr>
          </a:p>
        </p:txBody>
      </p:sp>
      <p:pic>
        <p:nvPicPr>
          <p:cNvPr id="9" name="Picture 8">
            <a:extLst>
              <a:ext uri="{FF2B5EF4-FFF2-40B4-BE49-F238E27FC236}">
                <a16:creationId xmlns:a16="http://schemas.microsoft.com/office/drawing/2014/main" id="{D1A3BB4B-C72F-4709-BFEA-26DFF14480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82749" y="495495"/>
            <a:ext cx="1766800" cy="766430"/>
          </a:xfrm>
          <a:prstGeom prst="rect">
            <a:avLst/>
          </a:prstGeom>
        </p:spPr>
      </p:pic>
      <p:pic>
        <p:nvPicPr>
          <p:cNvPr id="3" name="Picture 2">
            <a:extLst>
              <a:ext uri="{FF2B5EF4-FFF2-40B4-BE49-F238E27FC236}">
                <a16:creationId xmlns:a16="http://schemas.microsoft.com/office/drawing/2014/main" id="{E395182E-CB1C-47E7-9637-1BB5EAB173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6677" y="4984955"/>
            <a:ext cx="2056936" cy="1461386"/>
          </a:xfrm>
          <a:prstGeom prst="rect">
            <a:avLst/>
          </a:prstGeom>
        </p:spPr>
      </p:pic>
    </p:spTree>
    <p:extLst>
      <p:ext uri="{BB962C8B-B14F-4D97-AF65-F5344CB8AC3E}">
        <p14:creationId xmlns:p14="http://schemas.microsoft.com/office/powerpoint/2010/main" val="40500270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proofpoint.com/v2/url?u=https-3A__vimeo.com_207695646_d66dae48e2&amp;d=CwMFAg&amp;c=e8are7A3Haldr1kxaPRrflg7EYbA_4QLWxYKzW0B364&amp;r=f8n-c5gM2ImuPv536ZaHa99nSW5feaC7IZfcYemhYCc&amp;m=bmqakzvE_RO3_uGTMBa5Gcc31HCc5H2Pk55aHaoyTk8&amp;s=NQFgYHZH25-KQomJ2yYIyYGRCVHrGzU7rf0-WLC3sBc&amp;e="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42DEFB-E34D-441D-ADC1-EBC18D4C45C8}"/>
              </a:ext>
            </a:extLst>
          </p:cNvPr>
          <p:cNvSpPr/>
          <p:nvPr/>
        </p:nvSpPr>
        <p:spPr>
          <a:xfrm>
            <a:off x="0" y="1"/>
            <a:ext cx="12192000" cy="6858000"/>
          </a:xfrm>
          <a:prstGeom prst="rect">
            <a:avLst/>
          </a:prstGeom>
          <a:solidFill>
            <a:srgbClr val="0A1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419F103-F5B4-42CC-B19A-A16CD2B8800B}"/>
              </a:ext>
            </a:extLst>
          </p:cNvPr>
          <p:cNvSpPr/>
          <p:nvPr/>
        </p:nvSpPr>
        <p:spPr>
          <a:xfrm>
            <a:off x="1141241" y="383656"/>
            <a:ext cx="9909518" cy="461665"/>
          </a:xfrm>
          <a:prstGeom prst="rect">
            <a:avLst/>
          </a:prstGeom>
        </p:spPr>
        <p:txBody>
          <a:bodyPr wrap="square">
            <a:spAutoFit/>
          </a:bodyPr>
          <a:lstStyle/>
          <a:p>
            <a:r>
              <a:rPr lang="en-US" sz="2400" dirty="0">
                <a:solidFill>
                  <a:srgbClr val="C6A967"/>
                </a:solidFill>
                <a:latin typeface="Century Gothic" panose="020B0502020202020204" pitchFamily="34" charset="0"/>
              </a:rPr>
              <a:t>How will the credit union industry evolve to manage digital assets</a:t>
            </a:r>
            <a:r>
              <a:rPr lang="en-US" sz="2400" dirty="0">
                <a:solidFill>
                  <a:srgbClr val="C6A967"/>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4" descr="A picture containing electronics&#10;&#10;Description generated with very high confidence">
            <a:extLst>
              <a:ext uri="{FF2B5EF4-FFF2-40B4-BE49-F238E27FC236}">
                <a16:creationId xmlns:a16="http://schemas.microsoft.com/office/drawing/2014/main" id="{1E17E621-5B26-435B-8B78-039EA3B54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585" y="1122668"/>
            <a:ext cx="7906830" cy="5245334"/>
          </a:xfrm>
          <a:prstGeom prst="rect">
            <a:avLst/>
          </a:prstGeom>
          <a:effectLst>
            <a:softEdge rad="127000"/>
          </a:effectLst>
        </p:spPr>
      </p:pic>
    </p:spTree>
    <p:extLst>
      <p:ext uri="{BB962C8B-B14F-4D97-AF65-F5344CB8AC3E}">
        <p14:creationId xmlns:p14="http://schemas.microsoft.com/office/powerpoint/2010/main" val="1533382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3171E6-E3D6-48F7-9CE7-D151B84698BE}"/>
              </a:ext>
            </a:extLst>
          </p:cNvPr>
          <p:cNvSpPr txBox="1"/>
          <p:nvPr/>
        </p:nvSpPr>
        <p:spPr>
          <a:xfrm>
            <a:off x="589548" y="745958"/>
            <a:ext cx="6702476"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The Market Under Applied Research Lenses</a:t>
            </a:r>
          </a:p>
        </p:txBody>
      </p:sp>
      <p:sp>
        <p:nvSpPr>
          <p:cNvPr id="4" name="TextBox 3">
            <a:extLst>
              <a:ext uri="{FF2B5EF4-FFF2-40B4-BE49-F238E27FC236}">
                <a16:creationId xmlns:a16="http://schemas.microsoft.com/office/drawing/2014/main" id="{041552D3-CEBC-40BE-8E22-19FFF33F32F2}"/>
              </a:ext>
            </a:extLst>
          </p:cNvPr>
          <p:cNvSpPr txBox="1"/>
          <p:nvPr/>
        </p:nvSpPr>
        <p:spPr>
          <a:xfrm>
            <a:off x="2939844" y="5268825"/>
            <a:ext cx="6778314" cy="1015663"/>
          </a:xfrm>
          <a:prstGeom prst="rect">
            <a:avLst/>
          </a:prstGeom>
          <a:noFill/>
        </p:spPr>
        <p:txBody>
          <a:bodyPr wrap="square" rtlCol="0">
            <a:spAutoFit/>
          </a:bodyPr>
          <a:lstStyle/>
          <a:p>
            <a:r>
              <a:rPr lang="en-US" sz="2000" dirty="0">
                <a:solidFill>
                  <a:schemeClr val="bg1"/>
                </a:solidFill>
              </a:rPr>
              <a:t>Applying research data on industry loan data, excluding 1st mortgages, it is estimated that $27B (65%) of credit union consumer loan portfolios are in the form of digital assets.</a:t>
            </a:r>
          </a:p>
        </p:txBody>
      </p:sp>
      <p:pic>
        <p:nvPicPr>
          <p:cNvPr id="5" name="Picture 4">
            <a:extLst>
              <a:ext uri="{FF2B5EF4-FFF2-40B4-BE49-F238E27FC236}">
                <a16:creationId xmlns:a16="http://schemas.microsoft.com/office/drawing/2014/main" id="{6816E1A5-ED8F-4B6F-A4AC-BC461AE029EA}"/>
              </a:ext>
            </a:extLst>
          </p:cNvPr>
          <p:cNvPicPr>
            <a:picLocks noChangeAspect="1"/>
          </p:cNvPicPr>
          <p:nvPr/>
        </p:nvPicPr>
        <p:blipFill>
          <a:blip r:embed="rId2"/>
          <a:stretch>
            <a:fillRect/>
          </a:stretch>
        </p:blipFill>
        <p:spPr>
          <a:xfrm>
            <a:off x="2971800" y="1517816"/>
            <a:ext cx="6248400" cy="3440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910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D4F0-F484-4FFB-B826-936F9FA7F245}"/>
              </a:ext>
            </a:extLst>
          </p:cNvPr>
          <p:cNvSpPr txBox="1">
            <a:spLocks/>
          </p:cNvSpPr>
          <p:nvPr/>
        </p:nvSpPr>
        <p:spPr>
          <a:xfrm>
            <a:off x="594360" y="749808"/>
            <a:ext cx="3638550" cy="31029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dirty="0">
                <a:solidFill>
                  <a:srgbClr val="C6A967"/>
                </a:solidFill>
                <a:latin typeface="Century Gothic" panose="020B0502020202020204" pitchFamily="34" charset="0"/>
              </a:rPr>
              <a:t>Digital Asset Value</a:t>
            </a:r>
            <a:br>
              <a:rPr lang="en-US" b="1" dirty="0"/>
            </a:br>
            <a:endParaRPr lang="en-US" dirty="0"/>
          </a:p>
        </p:txBody>
      </p:sp>
      <p:sp>
        <p:nvSpPr>
          <p:cNvPr id="3" name="Rectangle 2">
            <a:extLst>
              <a:ext uri="{FF2B5EF4-FFF2-40B4-BE49-F238E27FC236}">
                <a16:creationId xmlns:a16="http://schemas.microsoft.com/office/drawing/2014/main" id="{D8BE51FC-A833-4F1E-9E70-A67DCDF187DE}"/>
              </a:ext>
            </a:extLst>
          </p:cNvPr>
          <p:cNvSpPr/>
          <p:nvPr/>
        </p:nvSpPr>
        <p:spPr>
          <a:xfrm>
            <a:off x="609600" y="1470319"/>
            <a:ext cx="10972800" cy="707886"/>
          </a:xfrm>
          <a:prstGeom prst="rect">
            <a:avLst/>
          </a:prstGeom>
        </p:spPr>
        <p:txBody>
          <a:bodyPr wrap="square">
            <a:spAutoFit/>
          </a:bodyPr>
          <a:lstStyle/>
          <a:p>
            <a:r>
              <a:rPr lang="en-US" sz="2000" dirty="0">
                <a:solidFill>
                  <a:schemeClr val="bg1"/>
                </a:solidFill>
              </a:rPr>
              <a:t>Breaking down the different digital asset classifications, here is what we see for digital asset value in the industry today.</a:t>
            </a:r>
          </a:p>
        </p:txBody>
      </p:sp>
      <p:pic>
        <p:nvPicPr>
          <p:cNvPr id="4" name="Picture 3">
            <a:extLst>
              <a:ext uri="{FF2B5EF4-FFF2-40B4-BE49-F238E27FC236}">
                <a16:creationId xmlns:a16="http://schemas.microsoft.com/office/drawing/2014/main" id="{94EA1028-57C6-4ED7-B02A-03254BD77831}"/>
              </a:ext>
            </a:extLst>
          </p:cNvPr>
          <p:cNvPicPr>
            <a:picLocks noChangeAspect="1"/>
          </p:cNvPicPr>
          <p:nvPr/>
        </p:nvPicPr>
        <p:blipFill>
          <a:blip r:embed="rId2"/>
          <a:stretch>
            <a:fillRect/>
          </a:stretch>
        </p:blipFill>
        <p:spPr>
          <a:xfrm>
            <a:off x="1386020" y="2585399"/>
            <a:ext cx="9419960" cy="2070831"/>
          </a:xfrm>
          <a:prstGeom prst="rect">
            <a:avLst/>
          </a:prstGeom>
        </p:spPr>
      </p:pic>
      <p:sp>
        <p:nvSpPr>
          <p:cNvPr id="5" name="Rectangle 4">
            <a:extLst>
              <a:ext uri="{FF2B5EF4-FFF2-40B4-BE49-F238E27FC236}">
                <a16:creationId xmlns:a16="http://schemas.microsoft.com/office/drawing/2014/main" id="{45F75701-0E78-445D-9F61-9F21677BE7AB}"/>
              </a:ext>
            </a:extLst>
          </p:cNvPr>
          <p:cNvSpPr/>
          <p:nvPr/>
        </p:nvSpPr>
        <p:spPr>
          <a:xfrm>
            <a:off x="8608199" y="4847180"/>
            <a:ext cx="2197781" cy="307777"/>
          </a:xfrm>
          <a:prstGeom prst="rect">
            <a:avLst/>
          </a:prstGeom>
        </p:spPr>
        <p:txBody>
          <a:bodyPr wrap="none">
            <a:spAutoFit/>
          </a:bodyPr>
          <a:lstStyle/>
          <a:p>
            <a:pPr algn="r"/>
            <a:r>
              <a:rPr lang="en-US" sz="1400" dirty="0">
                <a:solidFill>
                  <a:srgbClr val="C6A967"/>
                </a:solidFill>
                <a:latin typeface="Calibri Light" panose="020F0302020204030204" pitchFamily="34" charset="0"/>
              </a:rPr>
              <a:t>Callahan &amp; Associates, 2016</a:t>
            </a:r>
          </a:p>
        </p:txBody>
      </p:sp>
    </p:spTree>
    <p:extLst>
      <p:ext uri="{BB962C8B-B14F-4D97-AF65-F5344CB8AC3E}">
        <p14:creationId xmlns:p14="http://schemas.microsoft.com/office/powerpoint/2010/main" val="283250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3578075" y="5904621"/>
            <a:ext cx="7158235" cy="400110"/>
          </a:xfrm>
          <a:prstGeom prst="rect">
            <a:avLst/>
          </a:prstGeom>
        </p:spPr>
        <p:txBody>
          <a:bodyPr wrap="square">
            <a:spAutoFit/>
          </a:bodyPr>
          <a:lstStyle/>
          <a:p>
            <a:r>
              <a:rPr lang="en-US" sz="2000" dirty="0">
                <a:solidFill>
                  <a:schemeClr val="bg1"/>
                </a:solidFill>
              </a:rPr>
              <a:t>Credit union adoptions has passed key diffusion theory milestones. </a:t>
            </a:r>
          </a:p>
        </p:txBody>
      </p:sp>
      <p:sp>
        <p:nvSpPr>
          <p:cNvPr id="6" name="Rectangle 5">
            <a:extLst>
              <a:ext uri="{FF2B5EF4-FFF2-40B4-BE49-F238E27FC236}">
                <a16:creationId xmlns:a16="http://schemas.microsoft.com/office/drawing/2014/main" id="{5862AA6C-475F-4962-A0F4-2DD7DAFB6C18}"/>
              </a:ext>
            </a:extLst>
          </p:cNvPr>
          <p:cNvSpPr/>
          <p:nvPr/>
        </p:nvSpPr>
        <p:spPr>
          <a:xfrm>
            <a:off x="594360" y="749808"/>
            <a:ext cx="5198859" cy="461665"/>
          </a:xfrm>
          <a:prstGeom prst="rect">
            <a:avLst/>
          </a:prstGeom>
        </p:spPr>
        <p:txBody>
          <a:bodyPr wrap="none">
            <a:spAutoFit/>
          </a:bodyPr>
          <a:lstStyle/>
          <a:p>
            <a:r>
              <a:rPr lang="en-US" sz="2400" dirty="0">
                <a:solidFill>
                  <a:srgbClr val="C6A967"/>
                </a:solidFill>
                <a:latin typeface="Century Gothic" panose="020B0502020202020204" pitchFamily="34" charset="0"/>
              </a:rPr>
              <a:t>Observations from Research Data</a:t>
            </a:r>
          </a:p>
        </p:txBody>
      </p:sp>
      <p:sp>
        <p:nvSpPr>
          <p:cNvPr id="7" name="AutoShape 2" descr="Image result for pictures of diffusion of innovation">
            <a:extLst>
              <a:ext uri="{FF2B5EF4-FFF2-40B4-BE49-F238E27FC236}">
                <a16:creationId xmlns:a16="http://schemas.microsoft.com/office/drawing/2014/main" id="{D51AB5CA-FECF-41F3-9F60-65B7E447399D}"/>
              </a:ext>
            </a:extLst>
          </p:cNvPr>
          <p:cNvSpPr>
            <a:spLocks noChangeAspect="1" noChangeArrowheads="1"/>
          </p:cNvSpPr>
          <p:nvPr/>
        </p:nvSpPr>
        <p:spPr bwMode="auto">
          <a:xfrm>
            <a:off x="6889426" y="4336876"/>
            <a:ext cx="20574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close up of a device&#10;&#10;Description generated with high confidence">
            <a:extLst>
              <a:ext uri="{FF2B5EF4-FFF2-40B4-BE49-F238E27FC236}">
                <a16:creationId xmlns:a16="http://schemas.microsoft.com/office/drawing/2014/main" id="{2BD1CE48-E081-4A21-8E67-4EA2DA625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900" y="1596396"/>
            <a:ext cx="5228650" cy="3925585"/>
          </a:xfrm>
          <a:prstGeom prst="rect">
            <a:avLst/>
          </a:prstGeom>
        </p:spPr>
      </p:pic>
      <p:sp>
        <p:nvSpPr>
          <p:cNvPr id="10" name="Rectangle 9">
            <a:extLst>
              <a:ext uri="{FF2B5EF4-FFF2-40B4-BE49-F238E27FC236}">
                <a16:creationId xmlns:a16="http://schemas.microsoft.com/office/drawing/2014/main" id="{6C9CFA37-9BFA-4191-85D4-DEB318861977}"/>
              </a:ext>
            </a:extLst>
          </p:cNvPr>
          <p:cNvSpPr/>
          <p:nvPr/>
        </p:nvSpPr>
        <p:spPr>
          <a:xfrm>
            <a:off x="594360" y="1813378"/>
            <a:ext cx="4458112" cy="2862322"/>
          </a:xfrm>
          <a:prstGeom prst="rect">
            <a:avLst/>
          </a:prstGeom>
        </p:spPr>
        <p:txBody>
          <a:bodyPr wrap="square">
            <a:spAutoFit/>
          </a:bodyPr>
          <a:lstStyle/>
          <a:p>
            <a:r>
              <a:rPr lang="en-US" sz="2000" dirty="0">
                <a:solidFill>
                  <a:schemeClr val="bg1"/>
                </a:solidFill>
              </a:rPr>
              <a:t>Our research on consumer behavior supports the conclusion that eClosings will continue to increase in volume and frequency.  </a:t>
            </a:r>
          </a:p>
          <a:p>
            <a:endParaRPr lang="en-US" sz="2000" dirty="0">
              <a:solidFill>
                <a:schemeClr val="bg1"/>
              </a:solidFill>
            </a:endParaRPr>
          </a:p>
          <a:p>
            <a:r>
              <a:rPr lang="en-US" sz="2000" dirty="0">
                <a:solidFill>
                  <a:schemeClr val="bg1"/>
                </a:solidFill>
              </a:rPr>
              <a:t>The appetite for remote eSignature convenience will not retreat; consumer and business economics will only increase utilization of eClosings. </a:t>
            </a:r>
          </a:p>
        </p:txBody>
      </p:sp>
    </p:spTree>
    <p:extLst>
      <p:ext uri="{BB962C8B-B14F-4D97-AF65-F5344CB8AC3E}">
        <p14:creationId xmlns:p14="http://schemas.microsoft.com/office/powerpoint/2010/main" val="16027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BA943B-A1D8-4B3B-99F4-7035306705F7}"/>
              </a:ext>
            </a:extLst>
          </p:cNvPr>
          <p:cNvSpPr/>
          <p:nvPr/>
        </p:nvSpPr>
        <p:spPr>
          <a:xfrm>
            <a:off x="609600" y="1581572"/>
            <a:ext cx="10972800" cy="1015663"/>
          </a:xfrm>
          <a:prstGeom prst="rect">
            <a:avLst/>
          </a:prstGeom>
        </p:spPr>
        <p:txBody>
          <a:bodyPr wrap="square">
            <a:spAutoFit/>
          </a:bodyPr>
          <a:lstStyle/>
          <a:p>
            <a:r>
              <a:rPr lang="en-US" sz="2000" dirty="0">
                <a:solidFill>
                  <a:schemeClr val="bg1"/>
                </a:solidFill>
              </a:rPr>
              <a:t>Traditional outlooks on digital transaction processing are evolving, both in financial and government agencies that openly acknowledge the value and business requirement for engaging in digital transactions. </a:t>
            </a:r>
          </a:p>
        </p:txBody>
      </p:sp>
      <p:sp>
        <p:nvSpPr>
          <p:cNvPr id="4" name="Rectangle 3">
            <a:extLst>
              <a:ext uri="{FF2B5EF4-FFF2-40B4-BE49-F238E27FC236}">
                <a16:creationId xmlns:a16="http://schemas.microsoft.com/office/drawing/2014/main" id="{D82DFF0F-C840-4669-90AF-04165CD823EC}"/>
              </a:ext>
            </a:extLst>
          </p:cNvPr>
          <p:cNvSpPr/>
          <p:nvPr/>
        </p:nvSpPr>
        <p:spPr>
          <a:xfrm>
            <a:off x="3352300" y="2967335"/>
            <a:ext cx="5487400" cy="461665"/>
          </a:xfrm>
          <a:prstGeom prst="rect">
            <a:avLst/>
          </a:prstGeom>
        </p:spPr>
        <p:txBody>
          <a:bodyPr wrap="none">
            <a:spAutoFit/>
          </a:bodyPr>
          <a:lstStyle/>
          <a:p>
            <a:r>
              <a:rPr lang="en-US" sz="2400" dirty="0">
                <a:solidFill>
                  <a:srgbClr val="C6A967"/>
                </a:solidFill>
                <a:latin typeface="Century Gothic" panose="020B0502020202020204" pitchFamily="34" charset="0"/>
              </a:rPr>
              <a:t>Here’s an example of this evolution:</a:t>
            </a:r>
          </a:p>
        </p:txBody>
      </p:sp>
      <p:sp>
        <p:nvSpPr>
          <p:cNvPr id="5" name="Rectangle 4">
            <a:extLst>
              <a:ext uri="{FF2B5EF4-FFF2-40B4-BE49-F238E27FC236}">
                <a16:creationId xmlns:a16="http://schemas.microsoft.com/office/drawing/2014/main" id="{B9A5B9ED-F654-40A1-9671-42F0BE816F55}"/>
              </a:ext>
            </a:extLst>
          </p:cNvPr>
          <p:cNvSpPr/>
          <p:nvPr/>
        </p:nvSpPr>
        <p:spPr>
          <a:xfrm>
            <a:off x="594360" y="749808"/>
            <a:ext cx="3225563" cy="461665"/>
          </a:xfrm>
          <a:prstGeom prst="rect">
            <a:avLst/>
          </a:prstGeom>
        </p:spPr>
        <p:txBody>
          <a:bodyPr wrap="none">
            <a:spAutoFit/>
          </a:bodyPr>
          <a:lstStyle/>
          <a:p>
            <a:r>
              <a:rPr lang="en-US" sz="2400" dirty="0">
                <a:solidFill>
                  <a:srgbClr val="C6A967"/>
                </a:solidFill>
                <a:latin typeface="Century Gothic" panose="020B0502020202020204" pitchFamily="34" charset="0"/>
              </a:rPr>
              <a:t>Present Day Outlook</a:t>
            </a:r>
          </a:p>
        </p:txBody>
      </p:sp>
    </p:spTree>
    <p:extLst>
      <p:ext uri="{BB962C8B-B14F-4D97-AF65-F5344CB8AC3E}">
        <p14:creationId xmlns:p14="http://schemas.microsoft.com/office/powerpoint/2010/main" val="359465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C3AFBD-9987-41A2-95EF-88DED0F9DCC5}"/>
              </a:ext>
            </a:extLst>
          </p:cNvPr>
          <p:cNvSpPr/>
          <p:nvPr/>
        </p:nvSpPr>
        <p:spPr>
          <a:xfrm>
            <a:off x="403123" y="4798142"/>
            <a:ext cx="2900516" cy="1838632"/>
          </a:xfrm>
          <a:prstGeom prst="rect">
            <a:avLst/>
          </a:prstGeom>
          <a:solidFill>
            <a:srgbClr val="0A1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9BA26F-AF68-4E62-8AF9-009CC6977890}"/>
              </a:ext>
            </a:extLst>
          </p:cNvPr>
          <p:cNvSpPr/>
          <p:nvPr/>
        </p:nvSpPr>
        <p:spPr>
          <a:xfrm>
            <a:off x="609600" y="1513995"/>
            <a:ext cx="10972800" cy="4708981"/>
          </a:xfrm>
          <a:prstGeom prst="rect">
            <a:avLst/>
          </a:prstGeom>
        </p:spPr>
        <p:txBody>
          <a:bodyPr wrap="square">
            <a:spAutoFit/>
          </a:bodyPr>
          <a:lstStyle/>
          <a:p>
            <a:r>
              <a:rPr lang="en-US" sz="2000" dirty="0">
                <a:solidFill>
                  <a:schemeClr val="bg1"/>
                </a:solidFill>
              </a:rPr>
              <a:t>In April of 2014 Nicholas </a:t>
            </a:r>
            <a:r>
              <a:rPr lang="en-US" sz="2000" dirty="0" err="1">
                <a:solidFill>
                  <a:schemeClr val="bg1"/>
                </a:solidFill>
              </a:rPr>
              <a:t>Ballasy</a:t>
            </a:r>
            <a:r>
              <a:rPr lang="en-US" sz="2000" dirty="0">
                <a:solidFill>
                  <a:schemeClr val="bg1"/>
                </a:solidFill>
              </a:rPr>
              <a:t> reported: WASHINGTON – The CFPB is launching a pilot program to evaluate “</a:t>
            </a:r>
            <a:r>
              <a:rPr lang="en-US" sz="2000" dirty="0" err="1">
                <a:solidFill>
                  <a:schemeClr val="bg1"/>
                </a:solidFill>
              </a:rPr>
              <a:t>eClosing</a:t>
            </a:r>
            <a:r>
              <a:rPr lang="en-US" sz="2000" dirty="0">
                <a:solidFill>
                  <a:schemeClr val="bg1"/>
                </a:solidFill>
              </a:rPr>
              <a:t>” solutions and how they can improve the mortgage loan closing process.</a:t>
            </a:r>
          </a:p>
          <a:p>
            <a:endParaRPr lang="en-US" sz="2000" dirty="0">
              <a:solidFill>
                <a:schemeClr val="bg1"/>
              </a:solidFill>
            </a:endParaRPr>
          </a:p>
          <a:p>
            <a:r>
              <a:rPr lang="en-US" sz="2000" dirty="0">
                <a:solidFill>
                  <a:schemeClr val="bg1"/>
                </a:solidFill>
              </a:rPr>
              <a:t>“Our goal will be to determine how the </a:t>
            </a:r>
            <a:r>
              <a:rPr lang="en-US" sz="2000" dirty="0" err="1">
                <a:solidFill>
                  <a:schemeClr val="bg1"/>
                </a:solidFill>
              </a:rPr>
              <a:t>eClosing</a:t>
            </a:r>
            <a:r>
              <a:rPr lang="en-US" sz="2000" dirty="0">
                <a:solidFill>
                  <a:schemeClr val="bg1"/>
                </a:solidFill>
              </a:rPr>
              <a:t> process can be made to reflect the spirit of our Know Before You Owe rule by generating increased consumer understanding, fewer surprises at the closing table, and a more empowered consumer,” said CFPB Director Cordray on Wednesday during a forum held at the CFPB headquarters in Washington.</a:t>
            </a:r>
          </a:p>
          <a:p>
            <a:endParaRPr lang="en-US" sz="2000" dirty="0">
              <a:solidFill>
                <a:schemeClr val="bg1"/>
              </a:solidFill>
            </a:endParaRPr>
          </a:p>
          <a:p>
            <a:r>
              <a:rPr lang="en-US" sz="2000" dirty="0">
                <a:solidFill>
                  <a:schemeClr val="bg1"/>
                </a:solidFill>
              </a:rPr>
              <a:t>“This is not a rulemaking process. Instead it is a potential ‘win-win’ effort to work with all stakeholders to ensure that consumers understand the commitment they are making and experience a more transparent, efficient, and effective process,” he added.  “The bureau hypothesizes that technology-enabled electronic closing (</a:t>
            </a:r>
            <a:r>
              <a:rPr lang="en-US" sz="2000" dirty="0" err="1">
                <a:solidFill>
                  <a:schemeClr val="bg1"/>
                </a:solidFill>
              </a:rPr>
              <a:t>eClosing</a:t>
            </a:r>
            <a:r>
              <a:rPr lang="en-US" sz="2000" dirty="0">
                <a:solidFill>
                  <a:schemeClr val="bg1"/>
                </a:solidFill>
              </a:rPr>
              <a:t>) solutions may have the potential to improve consumer understanding and empowerment and efficiency for all involved,” said the CFPB’s </a:t>
            </a:r>
            <a:r>
              <a:rPr lang="en-US" sz="2000" dirty="0" err="1">
                <a:solidFill>
                  <a:schemeClr val="bg1"/>
                </a:solidFill>
              </a:rPr>
              <a:t>eClosing</a:t>
            </a:r>
            <a:r>
              <a:rPr lang="en-US" sz="2000" dirty="0">
                <a:solidFill>
                  <a:schemeClr val="bg1"/>
                </a:solidFill>
              </a:rPr>
              <a:t> pilot guidelines.  </a:t>
            </a:r>
          </a:p>
          <a:p>
            <a:endParaRPr lang="en-US" sz="2000" dirty="0">
              <a:solidFill>
                <a:srgbClr val="C6A967"/>
              </a:solidFill>
            </a:endParaRPr>
          </a:p>
        </p:txBody>
      </p:sp>
      <p:sp>
        <p:nvSpPr>
          <p:cNvPr id="4" name="Rectangle 3">
            <a:extLst>
              <a:ext uri="{FF2B5EF4-FFF2-40B4-BE49-F238E27FC236}">
                <a16:creationId xmlns:a16="http://schemas.microsoft.com/office/drawing/2014/main" id="{47978BA6-BE5F-4BED-A2B0-5AAF0F8608B2}"/>
              </a:ext>
            </a:extLst>
          </p:cNvPr>
          <p:cNvSpPr/>
          <p:nvPr/>
        </p:nvSpPr>
        <p:spPr>
          <a:xfrm>
            <a:off x="8360234" y="5717458"/>
            <a:ext cx="1952779" cy="307777"/>
          </a:xfrm>
          <a:prstGeom prst="rect">
            <a:avLst/>
          </a:prstGeom>
        </p:spPr>
        <p:txBody>
          <a:bodyPr wrap="none">
            <a:spAutoFit/>
          </a:bodyPr>
          <a:lstStyle/>
          <a:p>
            <a:pPr algn="r"/>
            <a:r>
              <a:rPr lang="en-US" sz="1400" dirty="0">
                <a:solidFill>
                  <a:srgbClr val="C6A967"/>
                </a:solidFill>
                <a:latin typeface="Calibri Light" panose="020F0302020204030204" pitchFamily="34" charset="0"/>
              </a:rPr>
              <a:t>CU Times, April 24, 2014</a:t>
            </a:r>
          </a:p>
        </p:txBody>
      </p:sp>
      <p:sp>
        <p:nvSpPr>
          <p:cNvPr id="5" name="Rectangle 4">
            <a:extLst>
              <a:ext uri="{FF2B5EF4-FFF2-40B4-BE49-F238E27FC236}">
                <a16:creationId xmlns:a16="http://schemas.microsoft.com/office/drawing/2014/main" id="{2141B2C0-ECFD-4357-8205-36DA133C37C1}"/>
              </a:ext>
            </a:extLst>
          </p:cNvPr>
          <p:cNvSpPr/>
          <p:nvPr/>
        </p:nvSpPr>
        <p:spPr>
          <a:xfrm>
            <a:off x="594360" y="749808"/>
            <a:ext cx="3225563" cy="461665"/>
          </a:xfrm>
          <a:prstGeom prst="rect">
            <a:avLst/>
          </a:prstGeom>
        </p:spPr>
        <p:txBody>
          <a:bodyPr wrap="none">
            <a:spAutoFit/>
          </a:bodyPr>
          <a:lstStyle/>
          <a:p>
            <a:r>
              <a:rPr lang="en-US" sz="2400" dirty="0">
                <a:solidFill>
                  <a:srgbClr val="C6A967"/>
                </a:solidFill>
                <a:latin typeface="Century Gothic" panose="020B0502020202020204" pitchFamily="34" charset="0"/>
              </a:rPr>
              <a:t>Present Day Outlook</a:t>
            </a:r>
          </a:p>
        </p:txBody>
      </p:sp>
    </p:spTree>
    <p:extLst>
      <p:ext uri="{BB962C8B-B14F-4D97-AF65-F5344CB8AC3E}">
        <p14:creationId xmlns:p14="http://schemas.microsoft.com/office/powerpoint/2010/main" val="171322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23F9BF-A1A0-41E0-B0B7-3233F52BDFFF}"/>
              </a:ext>
            </a:extLst>
          </p:cNvPr>
          <p:cNvSpPr/>
          <p:nvPr/>
        </p:nvSpPr>
        <p:spPr>
          <a:xfrm>
            <a:off x="594360" y="1672339"/>
            <a:ext cx="10972800" cy="2554545"/>
          </a:xfrm>
          <a:prstGeom prst="rect">
            <a:avLst/>
          </a:prstGeom>
        </p:spPr>
        <p:txBody>
          <a:bodyPr wrap="square">
            <a:spAutoFit/>
          </a:bodyPr>
          <a:lstStyle/>
          <a:p>
            <a:r>
              <a:rPr lang="en-US" sz="2000" dirty="0">
                <a:solidFill>
                  <a:schemeClr val="bg1"/>
                </a:solidFill>
              </a:rPr>
              <a:t>Since the 2008 mortgage market crash, the outlook and attention to digital assets has increased. In major mortgage markets, lenders and originators have made moves to provide greater security of digital assets. That evolution has included:</a:t>
            </a:r>
          </a:p>
          <a:p>
            <a:endParaRPr lang="en-US" sz="2000" dirty="0">
              <a:solidFill>
                <a:schemeClr val="bg1"/>
              </a:solidFill>
            </a:endParaRPr>
          </a:p>
          <a:p>
            <a:pPr marL="800100" lvl="1" indent="-457200">
              <a:buFont typeface="+mj-lt"/>
              <a:buAutoNum type="arabicPeriod"/>
            </a:pPr>
            <a:r>
              <a:rPr lang="en-US" sz="2000" dirty="0">
                <a:solidFill>
                  <a:schemeClr val="bg1"/>
                </a:solidFill>
              </a:rPr>
              <a:t>Creation of MERS Registry for digital assets</a:t>
            </a:r>
          </a:p>
          <a:p>
            <a:pPr marL="800100" lvl="1" indent="-457200">
              <a:buFont typeface="+mj-lt"/>
              <a:buAutoNum type="arabicPeriod"/>
            </a:pPr>
            <a:r>
              <a:rPr lang="en-US" sz="2000" dirty="0">
                <a:solidFill>
                  <a:schemeClr val="bg1"/>
                </a:solidFill>
              </a:rPr>
              <a:t>MISMO data standards for creating and exchanging mortgage loan digital assets</a:t>
            </a:r>
          </a:p>
          <a:p>
            <a:pPr marL="800100" lvl="1" indent="-457200">
              <a:buFont typeface="+mj-lt"/>
              <a:buAutoNum type="arabicPeriod"/>
            </a:pPr>
            <a:r>
              <a:rPr lang="en-US" sz="2000" dirty="0">
                <a:solidFill>
                  <a:schemeClr val="bg1"/>
                </a:solidFill>
              </a:rPr>
              <a:t>Vaulting services for providing warranty of the digital asset</a:t>
            </a:r>
          </a:p>
          <a:p>
            <a:pPr marL="800100" lvl="1" indent="-457200">
              <a:buFont typeface="+mj-lt"/>
              <a:buAutoNum type="arabicPeriod"/>
            </a:pPr>
            <a:r>
              <a:rPr lang="en-US" sz="2000" dirty="0">
                <a:solidFill>
                  <a:schemeClr val="bg1"/>
                </a:solidFill>
              </a:rPr>
              <a:t>ANSI standards for exchange of digital assets</a:t>
            </a:r>
          </a:p>
        </p:txBody>
      </p:sp>
      <p:sp>
        <p:nvSpPr>
          <p:cNvPr id="4" name="Rectangle 3">
            <a:extLst>
              <a:ext uri="{FF2B5EF4-FFF2-40B4-BE49-F238E27FC236}">
                <a16:creationId xmlns:a16="http://schemas.microsoft.com/office/drawing/2014/main" id="{95E89EC7-222F-4CEB-949E-D9524FF96523}"/>
              </a:ext>
            </a:extLst>
          </p:cNvPr>
          <p:cNvSpPr/>
          <p:nvPr/>
        </p:nvSpPr>
        <p:spPr>
          <a:xfrm>
            <a:off x="594360" y="749808"/>
            <a:ext cx="3225563" cy="461665"/>
          </a:xfrm>
          <a:prstGeom prst="rect">
            <a:avLst/>
          </a:prstGeom>
        </p:spPr>
        <p:txBody>
          <a:bodyPr wrap="none">
            <a:spAutoFit/>
          </a:bodyPr>
          <a:lstStyle/>
          <a:p>
            <a:r>
              <a:rPr lang="en-US" sz="2400" dirty="0">
                <a:solidFill>
                  <a:srgbClr val="C6A967"/>
                </a:solidFill>
                <a:latin typeface="Century Gothic" panose="020B0502020202020204" pitchFamily="34" charset="0"/>
              </a:rPr>
              <a:t>Present Day Outlook</a:t>
            </a:r>
          </a:p>
        </p:txBody>
      </p:sp>
      <p:pic>
        <p:nvPicPr>
          <p:cNvPr id="6" name="Picture 5" descr="A close up of a logo&#10;&#10;Description generated with high confidence">
            <a:extLst>
              <a:ext uri="{FF2B5EF4-FFF2-40B4-BE49-F238E27FC236}">
                <a16:creationId xmlns:a16="http://schemas.microsoft.com/office/drawing/2014/main" id="{375DC933-2986-4A69-BECC-F27837B9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519" y="4432198"/>
            <a:ext cx="2305050" cy="685800"/>
          </a:xfrm>
          <a:prstGeom prst="rect">
            <a:avLst/>
          </a:prstGeom>
        </p:spPr>
      </p:pic>
      <p:pic>
        <p:nvPicPr>
          <p:cNvPr id="8" name="Graphic 7">
            <a:extLst>
              <a:ext uri="{FF2B5EF4-FFF2-40B4-BE49-F238E27FC236}">
                <a16:creationId xmlns:a16="http://schemas.microsoft.com/office/drawing/2014/main" id="{D26A6A22-C797-4F79-B08D-10D9BF26F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7960" y="5411560"/>
            <a:ext cx="2329059" cy="822530"/>
          </a:xfrm>
          <a:prstGeom prst="rect">
            <a:avLst/>
          </a:prstGeom>
        </p:spPr>
      </p:pic>
      <p:pic>
        <p:nvPicPr>
          <p:cNvPr id="10" name="Graphic 9">
            <a:extLst>
              <a:ext uri="{FF2B5EF4-FFF2-40B4-BE49-F238E27FC236}">
                <a16:creationId xmlns:a16="http://schemas.microsoft.com/office/drawing/2014/main" id="{FA3DE6AF-47D9-40BA-ADFF-0C5B70AF3D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9832" y="4658033"/>
            <a:ext cx="2743200" cy="342900"/>
          </a:xfrm>
          <a:prstGeom prst="rect">
            <a:avLst/>
          </a:prstGeom>
        </p:spPr>
      </p:pic>
    </p:spTree>
    <p:extLst>
      <p:ext uri="{BB962C8B-B14F-4D97-AF65-F5344CB8AC3E}">
        <p14:creationId xmlns:p14="http://schemas.microsoft.com/office/powerpoint/2010/main" val="262825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23F9BF-A1A0-41E0-B0B7-3233F52BDFFF}"/>
              </a:ext>
            </a:extLst>
          </p:cNvPr>
          <p:cNvSpPr/>
          <p:nvPr/>
        </p:nvSpPr>
        <p:spPr>
          <a:xfrm>
            <a:off x="609600" y="1610079"/>
            <a:ext cx="10972800" cy="2862322"/>
          </a:xfrm>
          <a:prstGeom prst="rect">
            <a:avLst/>
          </a:prstGeom>
        </p:spPr>
        <p:txBody>
          <a:bodyPr wrap="square">
            <a:spAutoFit/>
          </a:bodyPr>
          <a:lstStyle/>
          <a:p>
            <a:r>
              <a:rPr lang="en-US" sz="2000" dirty="0">
                <a:solidFill>
                  <a:schemeClr val="bg1"/>
                </a:solidFill>
              </a:rPr>
              <a:t>Once thought to be only a consideration for big lending markets, today we have other types of guarantees and associated digital assets being represented and managed.  Other types, and classes of digital assets, are being created today in areas of: </a:t>
            </a:r>
          </a:p>
          <a:p>
            <a:endParaRPr lang="en-US" sz="2000" dirty="0">
              <a:solidFill>
                <a:schemeClr val="bg1"/>
              </a:solidFill>
            </a:endParaRPr>
          </a:p>
          <a:p>
            <a:pPr marL="800100" lvl="1" indent="-457200">
              <a:buFont typeface="+mj-lt"/>
              <a:buAutoNum type="arabicPeriod"/>
            </a:pPr>
            <a:r>
              <a:rPr lang="en-US" sz="2000" dirty="0">
                <a:solidFill>
                  <a:schemeClr val="bg1"/>
                </a:solidFill>
              </a:rPr>
              <a:t>P2P loans</a:t>
            </a:r>
          </a:p>
          <a:p>
            <a:pPr marL="800100" lvl="1" indent="-457200">
              <a:buFont typeface="+mj-lt"/>
              <a:buAutoNum type="arabicPeriod"/>
            </a:pPr>
            <a:r>
              <a:rPr lang="en-US" sz="2000" dirty="0">
                <a:solidFill>
                  <a:schemeClr val="bg1"/>
                </a:solidFill>
              </a:rPr>
              <a:t>Group funding</a:t>
            </a:r>
          </a:p>
          <a:p>
            <a:pPr marL="800100" lvl="1" indent="-457200">
              <a:buFont typeface="+mj-lt"/>
              <a:buAutoNum type="arabicPeriod"/>
            </a:pPr>
            <a:r>
              <a:rPr lang="en-US" sz="2000" dirty="0">
                <a:solidFill>
                  <a:schemeClr val="bg1"/>
                </a:solidFill>
              </a:rPr>
              <a:t>Insurance policies</a:t>
            </a:r>
          </a:p>
          <a:p>
            <a:pPr marL="800100" lvl="1" indent="-457200">
              <a:buFont typeface="+mj-lt"/>
              <a:buAutoNum type="arabicPeriod"/>
            </a:pPr>
            <a:r>
              <a:rPr lang="en-US" sz="2000" dirty="0">
                <a:solidFill>
                  <a:schemeClr val="bg1"/>
                </a:solidFill>
              </a:rPr>
              <a:t>Title issuance</a:t>
            </a:r>
          </a:p>
          <a:p>
            <a:pPr marL="800100" lvl="1" indent="-457200">
              <a:buFont typeface="+mj-lt"/>
              <a:buAutoNum type="arabicPeriod"/>
            </a:pPr>
            <a:r>
              <a:rPr lang="en-US" sz="2000" dirty="0">
                <a:solidFill>
                  <a:schemeClr val="bg1"/>
                </a:solidFill>
              </a:rPr>
              <a:t>Tech innovations</a:t>
            </a:r>
          </a:p>
        </p:txBody>
      </p:sp>
      <p:sp>
        <p:nvSpPr>
          <p:cNvPr id="4" name="Rectangle 3">
            <a:extLst>
              <a:ext uri="{FF2B5EF4-FFF2-40B4-BE49-F238E27FC236}">
                <a16:creationId xmlns:a16="http://schemas.microsoft.com/office/drawing/2014/main" id="{95E89EC7-222F-4CEB-949E-D9524FF96523}"/>
              </a:ext>
            </a:extLst>
          </p:cNvPr>
          <p:cNvSpPr/>
          <p:nvPr/>
        </p:nvSpPr>
        <p:spPr>
          <a:xfrm>
            <a:off x="594360" y="749808"/>
            <a:ext cx="3225563" cy="461665"/>
          </a:xfrm>
          <a:prstGeom prst="rect">
            <a:avLst/>
          </a:prstGeom>
        </p:spPr>
        <p:txBody>
          <a:bodyPr wrap="none">
            <a:spAutoFit/>
          </a:bodyPr>
          <a:lstStyle/>
          <a:p>
            <a:r>
              <a:rPr lang="en-US" sz="2400" dirty="0">
                <a:solidFill>
                  <a:srgbClr val="C6A967"/>
                </a:solidFill>
                <a:latin typeface="Century Gothic" panose="020B0502020202020204" pitchFamily="34" charset="0"/>
              </a:rPr>
              <a:t>Present Day Outlook</a:t>
            </a:r>
          </a:p>
        </p:txBody>
      </p:sp>
      <p:pic>
        <p:nvPicPr>
          <p:cNvPr id="13" name="Picture 12" descr="A close up of a sign&#10;&#10;Description generated with high confidence">
            <a:extLst>
              <a:ext uri="{FF2B5EF4-FFF2-40B4-BE49-F238E27FC236}">
                <a16:creationId xmlns:a16="http://schemas.microsoft.com/office/drawing/2014/main" id="{64D117A4-04F0-4B51-8A74-F26210DD9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244" y="3422372"/>
            <a:ext cx="2095500" cy="314325"/>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9024F152-1F08-4F4E-931C-C3360028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860" y="4518433"/>
            <a:ext cx="3682540" cy="800000"/>
          </a:xfrm>
          <a:prstGeom prst="rect">
            <a:avLst/>
          </a:prstGeom>
        </p:spPr>
      </p:pic>
      <p:pic>
        <p:nvPicPr>
          <p:cNvPr id="11" name="Picture 10" descr="A close up of a sign&#10;&#10;Description generated with very high confidence">
            <a:extLst>
              <a:ext uri="{FF2B5EF4-FFF2-40B4-BE49-F238E27FC236}">
                <a16:creationId xmlns:a16="http://schemas.microsoft.com/office/drawing/2014/main" id="{0101B510-3984-41FC-8CAD-A5E7D3F6B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0" y="4299308"/>
            <a:ext cx="2514600" cy="619125"/>
          </a:xfrm>
          <a:prstGeom prst="rect">
            <a:avLst/>
          </a:prstGeom>
        </p:spPr>
      </p:pic>
      <p:pic>
        <p:nvPicPr>
          <p:cNvPr id="14" name="Graphic 13">
            <a:extLst>
              <a:ext uri="{FF2B5EF4-FFF2-40B4-BE49-F238E27FC236}">
                <a16:creationId xmlns:a16="http://schemas.microsoft.com/office/drawing/2014/main" id="{5A56CEDA-E5AF-474E-9E70-46649FD5D8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725" y="5660486"/>
            <a:ext cx="3076575" cy="542925"/>
          </a:xfrm>
          <a:prstGeom prst="rect">
            <a:avLst/>
          </a:prstGeom>
        </p:spPr>
      </p:pic>
    </p:spTree>
    <p:extLst>
      <p:ext uri="{BB962C8B-B14F-4D97-AF65-F5344CB8AC3E}">
        <p14:creationId xmlns:p14="http://schemas.microsoft.com/office/powerpoint/2010/main" val="13243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594360" y="1602848"/>
            <a:ext cx="10972800" cy="2246769"/>
          </a:xfrm>
          <a:prstGeom prst="rect">
            <a:avLst/>
          </a:prstGeom>
        </p:spPr>
        <p:txBody>
          <a:bodyPr wrap="square">
            <a:spAutoFit/>
          </a:bodyPr>
          <a:lstStyle/>
          <a:p>
            <a:r>
              <a:rPr lang="en-US" sz="2000" dirty="0">
                <a:solidFill>
                  <a:schemeClr val="bg1"/>
                </a:solidFill>
              </a:rPr>
              <a:t>For credit unions, the topic of digital assets has moved closer to home. Although many credit unions do not have the requirements of 1</a:t>
            </a:r>
            <a:r>
              <a:rPr lang="en-US" sz="2000" baseline="30000" dirty="0">
                <a:solidFill>
                  <a:schemeClr val="bg1"/>
                </a:solidFill>
              </a:rPr>
              <a:t>st</a:t>
            </a:r>
            <a:r>
              <a:rPr lang="en-US" sz="2000" dirty="0">
                <a:solidFill>
                  <a:schemeClr val="bg1"/>
                </a:solidFill>
              </a:rPr>
              <a:t> mortgage lending, the issue of digital assets has emerged in consumer lending. </a:t>
            </a:r>
          </a:p>
          <a:p>
            <a:endParaRPr lang="en-US" sz="2000" dirty="0">
              <a:solidFill>
                <a:schemeClr val="bg1"/>
              </a:solidFill>
            </a:endParaRPr>
          </a:p>
          <a:p>
            <a:r>
              <a:rPr lang="en-US" sz="2000" dirty="0">
                <a:solidFill>
                  <a:schemeClr val="bg1"/>
                </a:solidFill>
              </a:rPr>
              <a:t>In April of 2014, the matter became an issue at a credit union who utilized FHLB for its liquidity credit line. FHLB issued an inquiry for digital asset registry, and responded to that request by reducing credit limit against the credit union’s then digital loan portfolio of $15M.  </a:t>
            </a:r>
          </a:p>
        </p:txBody>
      </p:sp>
      <p:sp>
        <p:nvSpPr>
          <p:cNvPr id="3" name="TextBox 2">
            <a:extLst>
              <a:ext uri="{FF2B5EF4-FFF2-40B4-BE49-F238E27FC236}">
                <a16:creationId xmlns:a16="http://schemas.microsoft.com/office/drawing/2014/main" id="{F4A3B832-80AD-4E83-BA1A-225D38B09CDD}"/>
              </a:ext>
            </a:extLst>
          </p:cNvPr>
          <p:cNvSpPr txBox="1"/>
          <p:nvPr/>
        </p:nvSpPr>
        <p:spPr>
          <a:xfrm>
            <a:off x="2939582" y="4043588"/>
            <a:ext cx="4071949"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Here’s what the FHLB said:</a:t>
            </a:r>
          </a:p>
        </p:txBody>
      </p:sp>
      <p:sp>
        <p:nvSpPr>
          <p:cNvPr id="4" name="Rectangle 3">
            <a:extLst>
              <a:ext uri="{FF2B5EF4-FFF2-40B4-BE49-F238E27FC236}">
                <a16:creationId xmlns:a16="http://schemas.microsoft.com/office/drawing/2014/main" id="{A78E434F-5516-4C61-AE50-A7F565E105C8}"/>
              </a:ext>
            </a:extLst>
          </p:cNvPr>
          <p:cNvSpPr/>
          <p:nvPr/>
        </p:nvSpPr>
        <p:spPr>
          <a:xfrm>
            <a:off x="3015073" y="4583858"/>
            <a:ext cx="8745793" cy="1323439"/>
          </a:xfrm>
          <a:prstGeom prst="rect">
            <a:avLst/>
          </a:prstGeom>
        </p:spPr>
        <p:txBody>
          <a:bodyPr wrap="square">
            <a:spAutoFit/>
          </a:bodyPr>
          <a:lstStyle/>
          <a:p>
            <a:r>
              <a:rPr lang="en-US" sz="2000" i="1" dirty="0">
                <a:solidFill>
                  <a:schemeClr val="bg1"/>
                </a:solidFill>
              </a:rPr>
              <a:t>“In order for the FHLB to continue to accept e-notes as eligible collateral for borrowings [we must have] assurance of their marketability [and accessibility] should we have to take possession of the eNotes and sell them to satisfy outstanding advances.”  </a:t>
            </a:r>
          </a:p>
        </p:txBody>
      </p:sp>
      <p:sp>
        <p:nvSpPr>
          <p:cNvPr id="5" name="Rectangle 4">
            <a:extLst>
              <a:ext uri="{FF2B5EF4-FFF2-40B4-BE49-F238E27FC236}">
                <a16:creationId xmlns:a16="http://schemas.microsoft.com/office/drawing/2014/main" id="{14F7DE7C-EE3A-45E6-8C1B-6E0068791D86}"/>
              </a:ext>
            </a:extLst>
          </p:cNvPr>
          <p:cNvSpPr/>
          <p:nvPr/>
        </p:nvSpPr>
        <p:spPr>
          <a:xfrm>
            <a:off x="2762864" y="6101268"/>
            <a:ext cx="9429136" cy="369332"/>
          </a:xfrm>
          <a:prstGeom prst="rect">
            <a:avLst/>
          </a:prstGeom>
        </p:spPr>
        <p:txBody>
          <a:bodyPr wrap="square">
            <a:spAutoFit/>
          </a:bodyPr>
          <a:lstStyle/>
          <a:p>
            <a:r>
              <a:rPr lang="en-US" i="1" dirty="0">
                <a:solidFill>
                  <a:schemeClr val="bg1"/>
                </a:solidFill>
              </a:rPr>
              <a:t>For more information on FHLB’s definition of eNotes, visit: </a:t>
            </a:r>
            <a:r>
              <a:rPr lang="en-US" sz="1600" dirty="0">
                <a:hlinkClick r:id="rId2"/>
              </a:rPr>
              <a:t>https://vimeo.com/207695646/d66dae48e2 </a:t>
            </a:r>
            <a:endParaRPr lang="en-US" i="1" dirty="0">
              <a:solidFill>
                <a:schemeClr val="bg1"/>
              </a:solidFill>
            </a:endParaRPr>
          </a:p>
        </p:txBody>
      </p:sp>
      <p:sp>
        <p:nvSpPr>
          <p:cNvPr id="6" name="Rectangle 5">
            <a:extLst>
              <a:ext uri="{FF2B5EF4-FFF2-40B4-BE49-F238E27FC236}">
                <a16:creationId xmlns:a16="http://schemas.microsoft.com/office/drawing/2014/main" id="{5862AA6C-475F-4962-A0F4-2DD7DAFB6C18}"/>
              </a:ext>
            </a:extLst>
          </p:cNvPr>
          <p:cNvSpPr/>
          <p:nvPr/>
        </p:nvSpPr>
        <p:spPr>
          <a:xfrm>
            <a:off x="594360" y="749808"/>
            <a:ext cx="3225563" cy="461665"/>
          </a:xfrm>
          <a:prstGeom prst="rect">
            <a:avLst/>
          </a:prstGeom>
        </p:spPr>
        <p:txBody>
          <a:bodyPr wrap="none">
            <a:spAutoFit/>
          </a:bodyPr>
          <a:lstStyle/>
          <a:p>
            <a:r>
              <a:rPr lang="en-US" sz="2400" dirty="0">
                <a:solidFill>
                  <a:srgbClr val="C6A967"/>
                </a:solidFill>
                <a:latin typeface="Century Gothic" panose="020B0502020202020204" pitchFamily="34" charset="0"/>
              </a:rPr>
              <a:t>Present Day Outlook</a:t>
            </a:r>
          </a:p>
        </p:txBody>
      </p:sp>
    </p:spTree>
    <p:extLst>
      <p:ext uri="{BB962C8B-B14F-4D97-AF65-F5344CB8AC3E}">
        <p14:creationId xmlns:p14="http://schemas.microsoft.com/office/powerpoint/2010/main" val="260795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609600" y="2003031"/>
            <a:ext cx="10972800" cy="1569660"/>
          </a:xfrm>
          <a:prstGeom prst="rect">
            <a:avLst/>
          </a:prstGeom>
        </p:spPr>
        <p:txBody>
          <a:bodyPr wrap="square">
            <a:spAutoFit/>
          </a:bodyPr>
          <a:lstStyle/>
          <a:p>
            <a:r>
              <a:rPr lang="en-US" sz="2000" dirty="0">
                <a:solidFill>
                  <a:schemeClr val="bg1"/>
                </a:solidFill>
              </a:rPr>
              <a:t>FHLB has started a chain reaction for credit union consumer lending practices.  FHLB has by their actions said, </a:t>
            </a:r>
          </a:p>
          <a:p>
            <a:endParaRPr lang="en-US" sz="2000" dirty="0">
              <a:solidFill>
                <a:schemeClr val="bg1"/>
              </a:solidFill>
            </a:endParaRPr>
          </a:p>
          <a:p>
            <a:pPr algn="ctr"/>
            <a:r>
              <a:rPr lang="en-US" sz="3600" i="1" dirty="0">
                <a:solidFill>
                  <a:schemeClr val="bg1"/>
                </a:solidFill>
              </a:rPr>
              <a:t>“If you want trust, register your digital assets.”</a:t>
            </a:r>
          </a:p>
        </p:txBody>
      </p:sp>
      <p:sp>
        <p:nvSpPr>
          <p:cNvPr id="3" name="TextBox 2">
            <a:extLst>
              <a:ext uri="{FF2B5EF4-FFF2-40B4-BE49-F238E27FC236}">
                <a16:creationId xmlns:a16="http://schemas.microsoft.com/office/drawing/2014/main" id="{F4A3B832-80AD-4E83-BA1A-225D38B09CDD}"/>
              </a:ext>
            </a:extLst>
          </p:cNvPr>
          <p:cNvSpPr txBox="1"/>
          <p:nvPr/>
        </p:nvSpPr>
        <p:spPr>
          <a:xfrm>
            <a:off x="3463356" y="4364249"/>
            <a:ext cx="7347211" cy="1200329"/>
          </a:xfrm>
          <a:prstGeom prst="rect">
            <a:avLst/>
          </a:prstGeom>
          <a:noFill/>
        </p:spPr>
        <p:txBody>
          <a:bodyPr wrap="square" rtlCol="0">
            <a:spAutoFit/>
          </a:bodyPr>
          <a:lstStyle/>
          <a:p>
            <a:r>
              <a:rPr lang="en-US" sz="2400" dirty="0">
                <a:solidFill>
                  <a:srgbClr val="C6A967"/>
                </a:solidFill>
                <a:latin typeface="Century Gothic" panose="020B0502020202020204" pitchFamily="34" charset="0"/>
              </a:rPr>
              <a:t>We believe a new business competency will be required in the future – a competency to earn trust – Digital Asset Registry and Management.</a:t>
            </a:r>
          </a:p>
        </p:txBody>
      </p:sp>
      <p:sp>
        <p:nvSpPr>
          <p:cNvPr id="6" name="Rectangle 5">
            <a:extLst>
              <a:ext uri="{FF2B5EF4-FFF2-40B4-BE49-F238E27FC236}">
                <a16:creationId xmlns:a16="http://schemas.microsoft.com/office/drawing/2014/main" id="{5862AA6C-475F-4962-A0F4-2DD7DAFB6C18}"/>
              </a:ext>
            </a:extLst>
          </p:cNvPr>
          <p:cNvSpPr/>
          <p:nvPr/>
        </p:nvSpPr>
        <p:spPr>
          <a:xfrm>
            <a:off x="594360" y="749808"/>
            <a:ext cx="5320687" cy="461665"/>
          </a:xfrm>
          <a:prstGeom prst="rect">
            <a:avLst/>
          </a:prstGeom>
        </p:spPr>
        <p:txBody>
          <a:bodyPr wrap="none">
            <a:spAutoFit/>
          </a:bodyPr>
          <a:lstStyle/>
          <a:p>
            <a:r>
              <a:rPr lang="en-US" sz="2400" dirty="0">
                <a:solidFill>
                  <a:srgbClr val="C6A967"/>
                </a:solidFill>
                <a:latin typeface="Century Gothic" panose="020B0502020202020204" pitchFamily="34" charset="0"/>
              </a:rPr>
              <a:t>Building Trust in Digital Transactions</a:t>
            </a:r>
          </a:p>
        </p:txBody>
      </p:sp>
    </p:spTree>
    <p:extLst>
      <p:ext uri="{BB962C8B-B14F-4D97-AF65-F5344CB8AC3E}">
        <p14:creationId xmlns:p14="http://schemas.microsoft.com/office/powerpoint/2010/main" val="350060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13961-A9E1-444A-93F0-A57AC3094085}"/>
              </a:ext>
            </a:extLst>
          </p:cNvPr>
          <p:cNvSpPr/>
          <p:nvPr/>
        </p:nvSpPr>
        <p:spPr>
          <a:xfrm>
            <a:off x="594360" y="749808"/>
            <a:ext cx="7390165" cy="461665"/>
          </a:xfrm>
          <a:prstGeom prst="rect">
            <a:avLst/>
          </a:prstGeom>
        </p:spPr>
        <p:txBody>
          <a:bodyPr wrap="none">
            <a:spAutoFit/>
          </a:bodyPr>
          <a:lstStyle/>
          <a:p>
            <a:r>
              <a:rPr lang="en-US" sz="2400" dirty="0">
                <a:solidFill>
                  <a:srgbClr val="C6A967"/>
                </a:solidFill>
                <a:latin typeface="Century Gothic" panose="020B0502020202020204" pitchFamily="34" charset="0"/>
              </a:rPr>
              <a:t>What is Digital Asset Registry and Management?</a:t>
            </a:r>
          </a:p>
        </p:txBody>
      </p:sp>
      <p:sp>
        <p:nvSpPr>
          <p:cNvPr id="3" name="Rectangle 2">
            <a:extLst>
              <a:ext uri="{FF2B5EF4-FFF2-40B4-BE49-F238E27FC236}">
                <a16:creationId xmlns:a16="http://schemas.microsoft.com/office/drawing/2014/main" id="{65351A1D-27B4-4572-BB4A-015B0B7B0D85}"/>
              </a:ext>
            </a:extLst>
          </p:cNvPr>
          <p:cNvSpPr/>
          <p:nvPr/>
        </p:nvSpPr>
        <p:spPr>
          <a:xfrm>
            <a:off x="594360" y="1723240"/>
            <a:ext cx="10972800" cy="2246769"/>
          </a:xfrm>
          <a:prstGeom prst="rect">
            <a:avLst/>
          </a:prstGeom>
        </p:spPr>
        <p:txBody>
          <a:bodyPr wrap="square">
            <a:spAutoFit/>
          </a:bodyPr>
          <a:lstStyle/>
          <a:p>
            <a:r>
              <a:rPr lang="en-US" sz="2000" dirty="0">
                <a:solidFill>
                  <a:schemeClr val="bg1"/>
                </a:solidFill>
              </a:rPr>
              <a:t>The accelerating pace of eClosings and increasing volumes of digital assets, a new business competency to earn trust includes multiple considerations.</a:t>
            </a:r>
          </a:p>
          <a:p>
            <a:endParaRPr lang="en-US" sz="2000" dirty="0">
              <a:solidFill>
                <a:schemeClr val="bg1"/>
              </a:solidFill>
            </a:endParaRPr>
          </a:p>
          <a:p>
            <a:pPr marL="914400" lvl="1" indent="-457200">
              <a:buFont typeface="+mj-lt"/>
              <a:buAutoNum type="arabicPeriod"/>
            </a:pPr>
            <a:r>
              <a:rPr lang="en-US" sz="2000" dirty="0">
                <a:solidFill>
                  <a:srgbClr val="C6A967"/>
                </a:solidFill>
              </a:rPr>
              <a:t>Digital asset authenticity</a:t>
            </a:r>
          </a:p>
          <a:p>
            <a:pPr marL="914400" lvl="1" indent="-457200">
              <a:buFont typeface="+mj-lt"/>
              <a:buAutoNum type="arabicPeriod"/>
            </a:pPr>
            <a:r>
              <a:rPr lang="en-US" sz="2000" dirty="0">
                <a:solidFill>
                  <a:schemeClr val="bg1"/>
                </a:solidFill>
              </a:rPr>
              <a:t>Digital asset security</a:t>
            </a:r>
          </a:p>
          <a:p>
            <a:pPr marL="914400" lvl="1" indent="-457200">
              <a:buFont typeface="+mj-lt"/>
              <a:buAutoNum type="arabicPeriod"/>
            </a:pPr>
            <a:r>
              <a:rPr lang="en-US" sz="2000" dirty="0">
                <a:solidFill>
                  <a:schemeClr val="bg1"/>
                </a:solidFill>
              </a:rPr>
              <a:t>Digital asset collateralization</a:t>
            </a:r>
          </a:p>
          <a:p>
            <a:pPr marL="914400" lvl="1" indent="-457200">
              <a:buFont typeface="+mj-lt"/>
              <a:buAutoNum type="arabicPeriod"/>
            </a:pPr>
            <a:r>
              <a:rPr lang="en-US" sz="2000" dirty="0">
                <a:solidFill>
                  <a:schemeClr val="bg1"/>
                </a:solidFill>
              </a:rPr>
              <a:t>Digital asset transferability</a:t>
            </a:r>
          </a:p>
        </p:txBody>
      </p:sp>
      <p:sp>
        <p:nvSpPr>
          <p:cNvPr id="4" name="Rectangle 3">
            <a:extLst>
              <a:ext uri="{FF2B5EF4-FFF2-40B4-BE49-F238E27FC236}">
                <a16:creationId xmlns:a16="http://schemas.microsoft.com/office/drawing/2014/main" id="{466B74DA-E046-41DF-97D3-AB53164BB9B0}"/>
              </a:ext>
            </a:extLst>
          </p:cNvPr>
          <p:cNvSpPr/>
          <p:nvPr/>
        </p:nvSpPr>
        <p:spPr>
          <a:xfrm>
            <a:off x="2971308" y="4481776"/>
            <a:ext cx="8463608" cy="1631216"/>
          </a:xfrm>
          <a:prstGeom prst="rect">
            <a:avLst/>
          </a:prstGeom>
        </p:spPr>
        <p:txBody>
          <a:bodyPr wrap="square">
            <a:spAutoFit/>
          </a:bodyPr>
          <a:lstStyle/>
          <a:p>
            <a:r>
              <a:rPr lang="en-US" sz="2000" dirty="0">
                <a:solidFill>
                  <a:srgbClr val="C6A967"/>
                </a:solidFill>
              </a:rPr>
              <a:t>#1 - Digital asset authenticity </a:t>
            </a:r>
            <a:r>
              <a:rPr lang="en-US" sz="2000" dirty="0">
                <a:solidFill>
                  <a:schemeClr val="bg1"/>
                </a:solidFill>
              </a:rPr>
              <a:t>is the ability to warrant that a digital asset is:</a:t>
            </a:r>
          </a:p>
          <a:p>
            <a:endParaRPr lang="en-US" sz="2000" dirty="0">
              <a:solidFill>
                <a:schemeClr val="bg1"/>
              </a:solidFill>
            </a:endParaRPr>
          </a:p>
          <a:p>
            <a:pPr marL="914400" lvl="1" indent="-457200">
              <a:buFont typeface="+mj-lt"/>
              <a:buAutoNum type="alphaLcParenR"/>
            </a:pPr>
            <a:r>
              <a:rPr lang="en-US" sz="2000" dirty="0">
                <a:solidFill>
                  <a:schemeClr val="bg1"/>
                </a:solidFill>
              </a:rPr>
              <a:t>“Authentic”, executed with all due formalities; and,</a:t>
            </a:r>
          </a:p>
          <a:p>
            <a:pPr marL="914400" lvl="1" indent="-457200">
              <a:buFont typeface="+mj-lt"/>
              <a:buAutoNum type="alphaLcParenR"/>
            </a:pPr>
            <a:r>
              <a:rPr lang="en-US" sz="2000" dirty="0">
                <a:solidFill>
                  <a:schemeClr val="bg1"/>
                </a:solidFill>
              </a:rPr>
              <a:t>“The Original”, the authoritative copy of the digital asset that is unique, identifiable, and unalterable.</a:t>
            </a:r>
          </a:p>
        </p:txBody>
      </p:sp>
    </p:spTree>
    <p:extLst>
      <p:ext uri="{BB962C8B-B14F-4D97-AF65-F5344CB8AC3E}">
        <p14:creationId xmlns:p14="http://schemas.microsoft.com/office/powerpoint/2010/main" val="356257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589548" y="745958"/>
            <a:ext cx="6997428"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Background for eDOC’s Network Focus Group</a:t>
            </a:r>
          </a:p>
        </p:txBody>
      </p:sp>
      <p:sp>
        <p:nvSpPr>
          <p:cNvPr id="3" name="TextBox 2">
            <a:extLst>
              <a:ext uri="{FF2B5EF4-FFF2-40B4-BE49-F238E27FC236}">
                <a16:creationId xmlns:a16="http://schemas.microsoft.com/office/drawing/2014/main" id="{1B7CFB89-E284-4068-BDF4-C0A42842E013}"/>
              </a:ext>
            </a:extLst>
          </p:cNvPr>
          <p:cNvSpPr txBox="1"/>
          <p:nvPr/>
        </p:nvSpPr>
        <p:spPr>
          <a:xfrm>
            <a:off x="2662821" y="3570376"/>
            <a:ext cx="697231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A distributed ledger is a database that is consensually shared and synchronized across a network that is spread across multiple sites, institutions or geographies.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Blockchain technology documents online transactions while ensuring that those transactions are secure, by encrypting each piece of information, or “block”, contained in its record with a string of numbers and letters.</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
        <p:nvSpPr>
          <p:cNvPr id="4" name="TextBox 3">
            <a:extLst>
              <a:ext uri="{FF2B5EF4-FFF2-40B4-BE49-F238E27FC236}">
                <a16:creationId xmlns:a16="http://schemas.microsoft.com/office/drawing/2014/main" id="{7099E2C6-1798-4ADE-A2CA-00FEA4F46DC0}"/>
              </a:ext>
            </a:extLst>
          </p:cNvPr>
          <p:cNvSpPr txBox="1"/>
          <p:nvPr/>
        </p:nvSpPr>
        <p:spPr>
          <a:xfrm>
            <a:off x="1017639" y="1424126"/>
            <a:ext cx="10579510" cy="2246769"/>
          </a:xfrm>
          <a:prstGeom prst="rect">
            <a:avLst/>
          </a:prstGeom>
          <a:noFill/>
        </p:spPr>
        <p:txBody>
          <a:bodyPr wrap="square" rtlCol="0">
            <a:spAutoFit/>
          </a:bodyPr>
          <a:lstStyle/>
          <a:p>
            <a:r>
              <a:rPr lang="en-US" sz="2000" dirty="0">
                <a:solidFill>
                  <a:schemeClr val="bg1"/>
                </a:solidFill>
              </a:rPr>
              <a:t>Glossary for today’s workgroup:</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Digital asset = an image that has a monetary value</a:t>
            </a:r>
          </a:p>
          <a:p>
            <a:pPr marL="342900" indent="-342900">
              <a:buFont typeface="Arial" panose="020B0604020202020204" pitchFamily="34" charset="0"/>
              <a:buChar char="•"/>
            </a:pPr>
            <a:r>
              <a:rPr lang="en-US" sz="2000" dirty="0" err="1">
                <a:solidFill>
                  <a:schemeClr val="bg1"/>
                </a:solidFill>
              </a:rPr>
              <a:t>eNote</a:t>
            </a:r>
            <a:r>
              <a:rPr lang="en-US" sz="2000" dirty="0">
                <a:solidFill>
                  <a:schemeClr val="bg1"/>
                </a:solidFill>
              </a:rPr>
              <a:t> = an image of a loan guarantee that has never been in paper format.</a:t>
            </a:r>
          </a:p>
          <a:p>
            <a:pPr marL="342900" indent="-342900">
              <a:buFont typeface="Arial" panose="020B0604020202020204" pitchFamily="34" charset="0"/>
              <a:buChar char="•"/>
            </a:pPr>
            <a:r>
              <a:rPr lang="en-US" sz="2000" dirty="0">
                <a:solidFill>
                  <a:schemeClr val="bg1"/>
                </a:solidFill>
              </a:rPr>
              <a:t>ESIGN = Legislation known as Electronic Signatures in Global National Commerce Act</a:t>
            </a:r>
          </a:p>
          <a:p>
            <a:pPr marL="342900" indent="-342900">
              <a:buFont typeface="Arial" panose="020B0604020202020204" pitchFamily="34" charset="0"/>
              <a:buChar char="•"/>
            </a:pPr>
            <a:r>
              <a:rPr lang="en-US" sz="2000" dirty="0">
                <a:solidFill>
                  <a:schemeClr val="bg1"/>
                </a:solidFill>
              </a:rPr>
              <a:t>UETA = Legislation known as Uniform Electronic Transaction Act</a:t>
            </a:r>
          </a:p>
          <a:p>
            <a:endParaRPr lang="en-US" sz="2000" dirty="0">
              <a:solidFill>
                <a:schemeClr val="bg1"/>
              </a:solidFill>
            </a:endParaRPr>
          </a:p>
        </p:txBody>
      </p:sp>
    </p:spTree>
    <p:extLst>
      <p:ext uri="{BB962C8B-B14F-4D97-AF65-F5344CB8AC3E}">
        <p14:creationId xmlns:p14="http://schemas.microsoft.com/office/powerpoint/2010/main" val="117399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F034B-619A-4CB0-AE04-B381DA66FF3F}"/>
              </a:ext>
            </a:extLst>
          </p:cNvPr>
          <p:cNvSpPr/>
          <p:nvPr/>
        </p:nvSpPr>
        <p:spPr>
          <a:xfrm>
            <a:off x="601678" y="1689306"/>
            <a:ext cx="10972800" cy="707886"/>
          </a:xfrm>
          <a:prstGeom prst="rect">
            <a:avLst/>
          </a:prstGeom>
        </p:spPr>
        <p:txBody>
          <a:bodyPr wrap="square">
            <a:spAutoFit/>
          </a:bodyPr>
          <a:lstStyle/>
          <a:p>
            <a:r>
              <a:rPr lang="en-US" sz="2000" dirty="0">
                <a:solidFill>
                  <a:schemeClr val="bg1"/>
                </a:solidFill>
              </a:rPr>
              <a:t>Effective authentication of digital assets address these consequences, which exist when a lender fails to effectively authenticate its digital assets:</a:t>
            </a:r>
          </a:p>
        </p:txBody>
      </p:sp>
      <p:sp>
        <p:nvSpPr>
          <p:cNvPr id="3" name="Rectangle 2">
            <a:extLst>
              <a:ext uri="{FF2B5EF4-FFF2-40B4-BE49-F238E27FC236}">
                <a16:creationId xmlns:a16="http://schemas.microsoft.com/office/drawing/2014/main" id="{8FBAE2FA-CC60-4ED3-A0B2-1193BAC03693}"/>
              </a:ext>
            </a:extLst>
          </p:cNvPr>
          <p:cNvSpPr/>
          <p:nvPr/>
        </p:nvSpPr>
        <p:spPr>
          <a:xfrm>
            <a:off x="3038167" y="2809312"/>
            <a:ext cx="6115665" cy="2554545"/>
          </a:xfrm>
          <a:prstGeom prst="rect">
            <a:avLst/>
          </a:prstGeom>
        </p:spPr>
        <p:txBody>
          <a:bodyPr wrap="square">
            <a:spAutoFit/>
          </a:bodyPr>
          <a:lstStyle/>
          <a:p>
            <a:pPr marL="457200" indent="-457200">
              <a:buFont typeface="+mj-lt"/>
              <a:buAutoNum type="alphaLcParenR"/>
            </a:pPr>
            <a:r>
              <a:rPr lang="en-US" sz="2000" dirty="0">
                <a:solidFill>
                  <a:schemeClr val="bg1"/>
                </a:solidFill>
              </a:rPr>
              <a:t>Risk of regulatory reprisal in audit</a:t>
            </a:r>
          </a:p>
          <a:p>
            <a:pPr marL="457200" indent="-457200">
              <a:buFont typeface="+mj-lt"/>
              <a:buAutoNum type="alphaLcParenR"/>
            </a:pPr>
            <a:r>
              <a:rPr lang="en-US" sz="2000" dirty="0">
                <a:solidFill>
                  <a:schemeClr val="bg1"/>
                </a:solidFill>
              </a:rPr>
              <a:t>Risk of insurance or bond coverage cancellation</a:t>
            </a:r>
          </a:p>
          <a:p>
            <a:pPr marL="457200" indent="-457200">
              <a:buFont typeface="+mj-lt"/>
              <a:buAutoNum type="alphaLcParenR"/>
            </a:pPr>
            <a:r>
              <a:rPr lang="en-US" sz="2000" dirty="0">
                <a:solidFill>
                  <a:schemeClr val="bg1"/>
                </a:solidFill>
              </a:rPr>
              <a:t>Risk of liquidity cancellation or reduction</a:t>
            </a:r>
          </a:p>
          <a:p>
            <a:pPr marL="457200" indent="-457200">
              <a:buFont typeface="+mj-lt"/>
              <a:buAutoNum type="alphaLcParenR"/>
            </a:pPr>
            <a:r>
              <a:rPr lang="en-US" sz="2000" dirty="0">
                <a:solidFill>
                  <a:schemeClr val="bg1"/>
                </a:solidFill>
              </a:rPr>
              <a:t>Exposure to UETA and ESIGN regulatory penalties</a:t>
            </a:r>
          </a:p>
          <a:p>
            <a:pPr marL="457200" indent="-457200">
              <a:buFont typeface="+mj-lt"/>
              <a:buAutoNum type="alphaLcParenR"/>
            </a:pPr>
            <a:r>
              <a:rPr lang="en-US" sz="2000" dirty="0">
                <a:solidFill>
                  <a:schemeClr val="bg1"/>
                </a:solidFill>
              </a:rPr>
              <a:t>Failure to uphold litigious dispute of transaction, including: intent, fees, disclosure, etc.</a:t>
            </a:r>
          </a:p>
          <a:p>
            <a:pPr marL="457200" indent="-457200">
              <a:buFont typeface="+mj-lt"/>
              <a:buAutoNum type="alphaLcParenR"/>
            </a:pPr>
            <a:r>
              <a:rPr lang="en-US" sz="2000" dirty="0">
                <a:solidFill>
                  <a:schemeClr val="bg1"/>
                </a:solidFill>
              </a:rPr>
              <a:t>Failure to substantiate repossession of asset</a:t>
            </a:r>
          </a:p>
          <a:p>
            <a:pPr marL="457200" indent="-457200">
              <a:buFont typeface="+mj-lt"/>
              <a:buAutoNum type="alphaLcParenR"/>
            </a:pPr>
            <a:r>
              <a:rPr lang="en-US" sz="2000" dirty="0">
                <a:solidFill>
                  <a:schemeClr val="bg1"/>
                </a:solidFill>
              </a:rPr>
              <a:t>Inability to market or transfer the asset</a:t>
            </a:r>
          </a:p>
        </p:txBody>
      </p:sp>
      <p:sp>
        <p:nvSpPr>
          <p:cNvPr id="5" name="Rectangle 4">
            <a:extLst>
              <a:ext uri="{FF2B5EF4-FFF2-40B4-BE49-F238E27FC236}">
                <a16:creationId xmlns:a16="http://schemas.microsoft.com/office/drawing/2014/main" id="{3BDAE84B-2D2D-4B0C-A44A-F53D8487ACB6}"/>
              </a:ext>
            </a:extLst>
          </p:cNvPr>
          <p:cNvSpPr/>
          <p:nvPr/>
        </p:nvSpPr>
        <p:spPr>
          <a:xfrm>
            <a:off x="594360" y="749808"/>
            <a:ext cx="7383753" cy="461665"/>
          </a:xfrm>
          <a:prstGeom prst="rect">
            <a:avLst/>
          </a:prstGeom>
        </p:spPr>
        <p:txBody>
          <a:bodyPr wrap="none">
            <a:spAutoFit/>
          </a:bodyPr>
          <a:lstStyle/>
          <a:p>
            <a:r>
              <a:rPr lang="en-US" sz="2400" dirty="0">
                <a:solidFill>
                  <a:srgbClr val="C6A967"/>
                </a:solidFill>
                <a:latin typeface="Century Gothic" panose="020B0502020202020204" pitchFamily="34" charset="0"/>
              </a:rPr>
              <a:t>What is Digital Asset Registry and Management?</a:t>
            </a:r>
          </a:p>
        </p:txBody>
      </p:sp>
    </p:spTree>
    <p:extLst>
      <p:ext uri="{BB962C8B-B14F-4D97-AF65-F5344CB8AC3E}">
        <p14:creationId xmlns:p14="http://schemas.microsoft.com/office/powerpoint/2010/main" val="146841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351A1D-27B4-4572-BB4A-015B0B7B0D85}"/>
              </a:ext>
            </a:extLst>
          </p:cNvPr>
          <p:cNvSpPr/>
          <p:nvPr/>
        </p:nvSpPr>
        <p:spPr>
          <a:xfrm>
            <a:off x="782236" y="1657748"/>
            <a:ext cx="10627527" cy="2246769"/>
          </a:xfrm>
          <a:prstGeom prst="rect">
            <a:avLst/>
          </a:prstGeom>
        </p:spPr>
        <p:txBody>
          <a:bodyPr wrap="square">
            <a:spAutoFit/>
          </a:bodyPr>
          <a:lstStyle/>
          <a:p>
            <a:r>
              <a:rPr lang="en-US" sz="2000" dirty="0">
                <a:solidFill>
                  <a:schemeClr val="bg1"/>
                </a:solidFill>
              </a:rPr>
              <a:t>The accelerating pace of </a:t>
            </a:r>
            <a:r>
              <a:rPr lang="en-US" sz="2000" dirty="0" err="1">
                <a:solidFill>
                  <a:schemeClr val="bg1"/>
                </a:solidFill>
              </a:rPr>
              <a:t>eClosings</a:t>
            </a:r>
            <a:r>
              <a:rPr lang="en-US" sz="2000" dirty="0">
                <a:solidFill>
                  <a:schemeClr val="bg1"/>
                </a:solidFill>
              </a:rPr>
              <a:t>, and the creation of digital assets, pose multiple considerations for this focus group to evaluate.</a:t>
            </a:r>
          </a:p>
          <a:p>
            <a:endParaRPr lang="en-US" sz="2000" dirty="0">
              <a:solidFill>
                <a:schemeClr val="bg1"/>
              </a:solidFill>
            </a:endParaRPr>
          </a:p>
          <a:p>
            <a:pPr marL="914400" lvl="1" indent="-457200">
              <a:buFont typeface="+mj-lt"/>
              <a:buAutoNum type="arabicPeriod"/>
            </a:pPr>
            <a:r>
              <a:rPr lang="en-US" sz="2000" dirty="0">
                <a:solidFill>
                  <a:schemeClr val="bg1"/>
                </a:solidFill>
              </a:rPr>
              <a:t>Digital asset authenticity</a:t>
            </a:r>
          </a:p>
          <a:p>
            <a:pPr marL="914400" lvl="1" indent="-457200">
              <a:buFont typeface="+mj-lt"/>
              <a:buAutoNum type="arabicPeriod"/>
            </a:pPr>
            <a:r>
              <a:rPr lang="en-US" sz="2000" dirty="0">
                <a:solidFill>
                  <a:srgbClr val="C6A967"/>
                </a:solidFill>
              </a:rPr>
              <a:t>Digital asset security</a:t>
            </a:r>
          </a:p>
          <a:p>
            <a:pPr marL="914400" lvl="1" indent="-457200">
              <a:buFont typeface="+mj-lt"/>
              <a:buAutoNum type="arabicPeriod"/>
            </a:pPr>
            <a:r>
              <a:rPr lang="en-US" sz="2000" dirty="0">
                <a:solidFill>
                  <a:schemeClr val="bg1"/>
                </a:solidFill>
              </a:rPr>
              <a:t>Digital asset collateralization</a:t>
            </a:r>
          </a:p>
          <a:p>
            <a:pPr marL="914400" lvl="1" indent="-457200">
              <a:buFont typeface="+mj-lt"/>
              <a:buAutoNum type="arabicPeriod"/>
            </a:pPr>
            <a:r>
              <a:rPr lang="en-US" sz="2000" dirty="0">
                <a:solidFill>
                  <a:schemeClr val="bg1"/>
                </a:solidFill>
              </a:rPr>
              <a:t>Digital asset transferability</a:t>
            </a:r>
          </a:p>
        </p:txBody>
      </p:sp>
      <p:sp>
        <p:nvSpPr>
          <p:cNvPr id="4" name="Rectangle 3">
            <a:extLst>
              <a:ext uri="{FF2B5EF4-FFF2-40B4-BE49-F238E27FC236}">
                <a16:creationId xmlns:a16="http://schemas.microsoft.com/office/drawing/2014/main" id="{466B74DA-E046-41DF-97D3-AB53164BB9B0}"/>
              </a:ext>
            </a:extLst>
          </p:cNvPr>
          <p:cNvSpPr/>
          <p:nvPr/>
        </p:nvSpPr>
        <p:spPr>
          <a:xfrm>
            <a:off x="2773292" y="4350792"/>
            <a:ext cx="8463608" cy="1938992"/>
          </a:xfrm>
          <a:prstGeom prst="rect">
            <a:avLst/>
          </a:prstGeom>
        </p:spPr>
        <p:txBody>
          <a:bodyPr wrap="square">
            <a:spAutoFit/>
          </a:bodyPr>
          <a:lstStyle/>
          <a:p>
            <a:r>
              <a:rPr lang="en-US" sz="2000" dirty="0">
                <a:solidFill>
                  <a:srgbClr val="C6A967"/>
                </a:solidFill>
              </a:rPr>
              <a:t>#2 - Digital asset security </a:t>
            </a:r>
            <a:r>
              <a:rPr lang="en-US" sz="2000" dirty="0">
                <a:solidFill>
                  <a:schemeClr val="bg1"/>
                </a:solidFill>
              </a:rPr>
              <a:t>is the storage of the digital asset in a qualified eVault:</a:t>
            </a:r>
          </a:p>
          <a:p>
            <a:endParaRPr lang="en-US" sz="2000" dirty="0">
              <a:solidFill>
                <a:schemeClr val="bg1"/>
              </a:solidFill>
            </a:endParaRPr>
          </a:p>
          <a:p>
            <a:pPr marL="914400" lvl="1" indent="-457200">
              <a:buFont typeface="+mj-lt"/>
              <a:buAutoNum type="alphaLcParenR"/>
            </a:pPr>
            <a:r>
              <a:rPr lang="en-US" sz="2000" dirty="0">
                <a:solidFill>
                  <a:schemeClr val="bg1"/>
                </a:solidFill>
              </a:rPr>
              <a:t>Management of the digital asset, through its lifecycle, with due formalities respecting owners and lien holders; and,</a:t>
            </a:r>
          </a:p>
          <a:p>
            <a:pPr marL="914400" lvl="1" indent="-457200">
              <a:buFont typeface="+mj-lt"/>
              <a:buAutoNum type="alphaLcParenR"/>
            </a:pPr>
            <a:r>
              <a:rPr lang="en-US" sz="2000" dirty="0">
                <a:solidFill>
                  <a:schemeClr val="bg1"/>
                </a:solidFill>
              </a:rPr>
              <a:t>Protections for authenticated originals, with associated owner and stakeholder representations and history.</a:t>
            </a:r>
          </a:p>
        </p:txBody>
      </p:sp>
      <p:sp>
        <p:nvSpPr>
          <p:cNvPr id="5" name="Rectangle 4">
            <a:extLst>
              <a:ext uri="{FF2B5EF4-FFF2-40B4-BE49-F238E27FC236}">
                <a16:creationId xmlns:a16="http://schemas.microsoft.com/office/drawing/2014/main" id="{244EC6C6-B5C3-4830-A4E7-1B543DA25F67}"/>
              </a:ext>
            </a:extLst>
          </p:cNvPr>
          <p:cNvSpPr/>
          <p:nvPr/>
        </p:nvSpPr>
        <p:spPr>
          <a:xfrm>
            <a:off x="594360" y="749808"/>
            <a:ext cx="7383753" cy="461665"/>
          </a:xfrm>
          <a:prstGeom prst="rect">
            <a:avLst/>
          </a:prstGeom>
        </p:spPr>
        <p:txBody>
          <a:bodyPr wrap="none">
            <a:spAutoFit/>
          </a:bodyPr>
          <a:lstStyle/>
          <a:p>
            <a:r>
              <a:rPr lang="en-US" sz="2400" dirty="0">
                <a:solidFill>
                  <a:srgbClr val="C6A967"/>
                </a:solidFill>
                <a:latin typeface="Century Gothic" panose="020B0502020202020204" pitchFamily="34" charset="0"/>
              </a:rPr>
              <a:t>What is Digital Asset Registry and Management?</a:t>
            </a:r>
          </a:p>
        </p:txBody>
      </p:sp>
    </p:spTree>
    <p:extLst>
      <p:ext uri="{BB962C8B-B14F-4D97-AF65-F5344CB8AC3E}">
        <p14:creationId xmlns:p14="http://schemas.microsoft.com/office/powerpoint/2010/main" val="1237425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F034B-619A-4CB0-AE04-B381DA66FF3F}"/>
              </a:ext>
            </a:extLst>
          </p:cNvPr>
          <p:cNvSpPr/>
          <p:nvPr/>
        </p:nvSpPr>
        <p:spPr>
          <a:xfrm>
            <a:off x="609600" y="1648135"/>
            <a:ext cx="10972800" cy="707886"/>
          </a:xfrm>
          <a:prstGeom prst="rect">
            <a:avLst/>
          </a:prstGeom>
        </p:spPr>
        <p:txBody>
          <a:bodyPr wrap="square">
            <a:spAutoFit/>
          </a:bodyPr>
          <a:lstStyle/>
          <a:p>
            <a:r>
              <a:rPr lang="en-US" sz="2000" dirty="0">
                <a:solidFill>
                  <a:schemeClr val="bg1"/>
                </a:solidFill>
              </a:rPr>
              <a:t>Effective vaulting for digital assets address these areas of consideration for lenders, lien-holders and owners of the digital assets:</a:t>
            </a:r>
          </a:p>
        </p:txBody>
      </p:sp>
      <p:sp>
        <p:nvSpPr>
          <p:cNvPr id="3" name="Rectangle 2">
            <a:extLst>
              <a:ext uri="{FF2B5EF4-FFF2-40B4-BE49-F238E27FC236}">
                <a16:creationId xmlns:a16="http://schemas.microsoft.com/office/drawing/2014/main" id="{8FBAE2FA-CC60-4ED3-A0B2-1193BAC03693}"/>
              </a:ext>
            </a:extLst>
          </p:cNvPr>
          <p:cNvSpPr/>
          <p:nvPr/>
        </p:nvSpPr>
        <p:spPr>
          <a:xfrm>
            <a:off x="3455755" y="2792683"/>
            <a:ext cx="5285124" cy="2246769"/>
          </a:xfrm>
          <a:prstGeom prst="rect">
            <a:avLst/>
          </a:prstGeom>
        </p:spPr>
        <p:txBody>
          <a:bodyPr wrap="square">
            <a:spAutoFit/>
          </a:bodyPr>
          <a:lstStyle/>
          <a:p>
            <a:pPr marL="457200" indent="-457200">
              <a:buFont typeface="+mj-lt"/>
              <a:buAutoNum type="alphaLcParenR"/>
            </a:pPr>
            <a:r>
              <a:rPr lang="en-US" sz="2000" dirty="0">
                <a:solidFill>
                  <a:schemeClr val="bg1"/>
                </a:solidFill>
              </a:rPr>
              <a:t>Warranty of authenticated original</a:t>
            </a:r>
          </a:p>
          <a:p>
            <a:pPr marL="457200" indent="-457200">
              <a:buFont typeface="+mj-lt"/>
              <a:buAutoNum type="alphaLcParenR"/>
            </a:pPr>
            <a:r>
              <a:rPr lang="en-US" sz="2000" dirty="0">
                <a:solidFill>
                  <a:schemeClr val="bg1"/>
                </a:solidFill>
              </a:rPr>
              <a:t>3rd party repository for lien-holder interests</a:t>
            </a:r>
          </a:p>
          <a:p>
            <a:pPr marL="457200" indent="-457200">
              <a:buFont typeface="+mj-lt"/>
              <a:buAutoNum type="alphaLcParenR"/>
            </a:pPr>
            <a:r>
              <a:rPr lang="en-US" sz="2000" dirty="0">
                <a:solidFill>
                  <a:schemeClr val="bg1"/>
                </a:solidFill>
              </a:rPr>
              <a:t>Lifecycle management of the digital asset</a:t>
            </a:r>
          </a:p>
          <a:p>
            <a:pPr marL="457200" indent="-457200">
              <a:buFont typeface="+mj-lt"/>
              <a:buAutoNum type="alphaLcParenR"/>
            </a:pPr>
            <a:r>
              <a:rPr lang="en-US" sz="2000" dirty="0">
                <a:solidFill>
                  <a:schemeClr val="bg1"/>
                </a:solidFill>
              </a:rPr>
              <a:t>Audit history of digital asset</a:t>
            </a:r>
          </a:p>
          <a:p>
            <a:pPr marL="457200" indent="-457200">
              <a:buFont typeface="+mj-lt"/>
              <a:buAutoNum type="alphaLcParenR"/>
            </a:pPr>
            <a:r>
              <a:rPr lang="en-US" sz="2000" dirty="0">
                <a:solidFill>
                  <a:schemeClr val="bg1"/>
                </a:solidFill>
              </a:rPr>
              <a:t>Ownership designation</a:t>
            </a:r>
          </a:p>
          <a:p>
            <a:pPr marL="457200" indent="-457200">
              <a:buFont typeface="+mj-lt"/>
              <a:buAutoNum type="alphaLcParenR"/>
            </a:pPr>
            <a:r>
              <a:rPr lang="en-US" sz="2000" dirty="0">
                <a:solidFill>
                  <a:schemeClr val="bg1"/>
                </a:solidFill>
              </a:rPr>
              <a:t>Lien-holder interests</a:t>
            </a:r>
          </a:p>
          <a:p>
            <a:pPr marL="457200" indent="-457200">
              <a:buFont typeface="+mj-lt"/>
              <a:buAutoNum type="alphaLcParenR"/>
            </a:pPr>
            <a:r>
              <a:rPr lang="en-US" sz="2000" dirty="0">
                <a:solidFill>
                  <a:schemeClr val="bg1"/>
                </a:solidFill>
              </a:rPr>
              <a:t>Transfer services for digital assets</a:t>
            </a:r>
          </a:p>
        </p:txBody>
      </p:sp>
      <p:sp>
        <p:nvSpPr>
          <p:cNvPr id="5" name="Rectangle 4">
            <a:extLst>
              <a:ext uri="{FF2B5EF4-FFF2-40B4-BE49-F238E27FC236}">
                <a16:creationId xmlns:a16="http://schemas.microsoft.com/office/drawing/2014/main" id="{FDF31AED-7740-4F0E-9DBD-587D8664B47E}"/>
              </a:ext>
            </a:extLst>
          </p:cNvPr>
          <p:cNvSpPr/>
          <p:nvPr/>
        </p:nvSpPr>
        <p:spPr>
          <a:xfrm>
            <a:off x="594360" y="749808"/>
            <a:ext cx="7383753" cy="461665"/>
          </a:xfrm>
          <a:prstGeom prst="rect">
            <a:avLst/>
          </a:prstGeom>
        </p:spPr>
        <p:txBody>
          <a:bodyPr wrap="none">
            <a:spAutoFit/>
          </a:bodyPr>
          <a:lstStyle/>
          <a:p>
            <a:r>
              <a:rPr lang="en-US" sz="2400" dirty="0">
                <a:solidFill>
                  <a:srgbClr val="C6A967"/>
                </a:solidFill>
                <a:latin typeface="Century Gothic" panose="020B0502020202020204" pitchFamily="34" charset="0"/>
              </a:rPr>
              <a:t>What is Digital Asset Registry and Management?</a:t>
            </a:r>
          </a:p>
        </p:txBody>
      </p:sp>
    </p:spTree>
    <p:extLst>
      <p:ext uri="{BB962C8B-B14F-4D97-AF65-F5344CB8AC3E}">
        <p14:creationId xmlns:p14="http://schemas.microsoft.com/office/powerpoint/2010/main" val="241212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351A1D-27B4-4572-BB4A-015B0B7B0D85}"/>
              </a:ext>
            </a:extLst>
          </p:cNvPr>
          <p:cNvSpPr/>
          <p:nvPr/>
        </p:nvSpPr>
        <p:spPr>
          <a:xfrm>
            <a:off x="609600" y="1659980"/>
            <a:ext cx="10972800" cy="2246769"/>
          </a:xfrm>
          <a:prstGeom prst="rect">
            <a:avLst/>
          </a:prstGeom>
        </p:spPr>
        <p:txBody>
          <a:bodyPr wrap="square">
            <a:spAutoFit/>
          </a:bodyPr>
          <a:lstStyle/>
          <a:p>
            <a:r>
              <a:rPr lang="en-US" sz="2000" dirty="0">
                <a:solidFill>
                  <a:schemeClr val="bg1"/>
                </a:solidFill>
              </a:rPr>
              <a:t>The accelerating pace of </a:t>
            </a:r>
            <a:r>
              <a:rPr lang="en-US" sz="2000" dirty="0" err="1">
                <a:solidFill>
                  <a:schemeClr val="bg1"/>
                </a:solidFill>
              </a:rPr>
              <a:t>eClosings</a:t>
            </a:r>
            <a:r>
              <a:rPr lang="en-US" sz="2000" dirty="0">
                <a:solidFill>
                  <a:schemeClr val="bg1"/>
                </a:solidFill>
              </a:rPr>
              <a:t>, and the creation of digital assets, pose multiple considerations for this focus group to evaluate.</a:t>
            </a:r>
          </a:p>
          <a:p>
            <a:endParaRPr lang="en-US" sz="2000" dirty="0">
              <a:solidFill>
                <a:schemeClr val="bg1"/>
              </a:solidFill>
            </a:endParaRPr>
          </a:p>
          <a:p>
            <a:pPr marL="914400" lvl="1" indent="-457200">
              <a:buFont typeface="+mj-lt"/>
              <a:buAutoNum type="arabicPeriod"/>
            </a:pPr>
            <a:r>
              <a:rPr lang="en-US" sz="2000" dirty="0">
                <a:solidFill>
                  <a:schemeClr val="bg1"/>
                </a:solidFill>
              </a:rPr>
              <a:t>Digital asset authenticity</a:t>
            </a:r>
          </a:p>
          <a:p>
            <a:pPr marL="914400" lvl="1" indent="-457200">
              <a:buFont typeface="+mj-lt"/>
              <a:buAutoNum type="arabicPeriod"/>
            </a:pPr>
            <a:r>
              <a:rPr lang="en-US" sz="2000" dirty="0">
                <a:solidFill>
                  <a:schemeClr val="bg1"/>
                </a:solidFill>
              </a:rPr>
              <a:t>Digital asset security</a:t>
            </a:r>
          </a:p>
          <a:p>
            <a:pPr marL="914400" lvl="1" indent="-457200">
              <a:buFont typeface="+mj-lt"/>
              <a:buAutoNum type="arabicPeriod"/>
            </a:pPr>
            <a:r>
              <a:rPr lang="en-US" sz="2000" b="1" dirty="0">
                <a:solidFill>
                  <a:srgbClr val="C6A967"/>
                </a:solidFill>
              </a:rPr>
              <a:t>Digital asset collateralization</a:t>
            </a:r>
          </a:p>
          <a:p>
            <a:pPr marL="914400" lvl="1" indent="-457200">
              <a:buFont typeface="+mj-lt"/>
              <a:buAutoNum type="arabicPeriod"/>
            </a:pPr>
            <a:r>
              <a:rPr lang="en-US" sz="2000" dirty="0">
                <a:solidFill>
                  <a:schemeClr val="bg1"/>
                </a:solidFill>
              </a:rPr>
              <a:t>Digital asset transferability</a:t>
            </a:r>
          </a:p>
        </p:txBody>
      </p:sp>
      <p:sp>
        <p:nvSpPr>
          <p:cNvPr id="4" name="Rectangle 3">
            <a:extLst>
              <a:ext uri="{FF2B5EF4-FFF2-40B4-BE49-F238E27FC236}">
                <a16:creationId xmlns:a16="http://schemas.microsoft.com/office/drawing/2014/main" id="{466B74DA-E046-41DF-97D3-AB53164BB9B0}"/>
              </a:ext>
            </a:extLst>
          </p:cNvPr>
          <p:cNvSpPr/>
          <p:nvPr/>
        </p:nvSpPr>
        <p:spPr>
          <a:xfrm>
            <a:off x="2867385" y="4355256"/>
            <a:ext cx="8463608" cy="1938992"/>
          </a:xfrm>
          <a:prstGeom prst="rect">
            <a:avLst/>
          </a:prstGeom>
        </p:spPr>
        <p:txBody>
          <a:bodyPr wrap="square">
            <a:spAutoFit/>
          </a:bodyPr>
          <a:lstStyle/>
          <a:p>
            <a:r>
              <a:rPr lang="en-US" sz="2000" dirty="0">
                <a:solidFill>
                  <a:srgbClr val="C6A967"/>
                </a:solidFill>
              </a:rPr>
              <a:t>#3 - Digital asset collateralization </a:t>
            </a:r>
            <a:r>
              <a:rPr lang="en-US" sz="2000" dirty="0">
                <a:solidFill>
                  <a:schemeClr val="bg1"/>
                </a:solidFill>
              </a:rPr>
              <a:t>is the act of offering digital assets as loan security:</a:t>
            </a:r>
          </a:p>
          <a:p>
            <a:endParaRPr lang="en-US" sz="2000" dirty="0">
              <a:solidFill>
                <a:schemeClr val="bg1"/>
              </a:solidFill>
            </a:endParaRPr>
          </a:p>
          <a:p>
            <a:pPr marL="914400" lvl="1" indent="-457200">
              <a:buFont typeface="+mj-lt"/>
              <a:buAutoNum type="alphaLcParenR"/>
            </a:pPr>
            <a:r>
              <a:rPr lang="en-US" sz="2000" dirty="0">
                <a:solidFill>
                  <a:schemeClr val="bg1"/>
                </a:solidFill>
              </a:rPr>
              <a:t>Pledging of a loan, or group of loans, as security for a line of credit, with due formalities respecting issuer of the credit; and,</a:t>
            </a:r>
          </a:p>
          <a:p>
            <a:pPr marL="914400" lvl="1" indent="-457200">
              <a:buFont typeface="+mj-lt"/>
              <a:buAutoNum type="alphaLcParenR"/>
            </a:pPr>
            <a:r>
              <a:rPr lang="en-US" sz="2000" dirty="0">
                <a:solidFill>
                  <a:schemeClr val="bg1"/>
                </a:solidFill>
              </a:rPr>
              <a:t>Packing of a loan, or group of loans, for investment or resale purposes.</a:t>
            </a:r>
          </a:p>
        </p:txBody>
      </p:sp>
      <p:sp>
        <p:nvSpPr>
          <p:cNvPr id="5" name="Rectangle 4">
            <a:extLst>
              <a:ext uri="{FF2B5EF4-FFF2-40B4-BE49-F238E27FC236}">
                <a16:creationId xmlns:a16="http://schemas.microsoft.com/office/drawing/2014/main" id="{5EC355B0-0843-4EB8-ADA9-3B23AC18EBD2}"/>
              </a:ext>
            </a:extLst>
          </p:cNvPr>
          <p:cNvSpPr/>
          <p:nvPr/>
        </p:nvSpPr>
        <p:spPr>
          <a:xfrm>
            <a:off x="594360" y="749808"/>
            <a:ext cx="7383753" cy="461665"/>
          </a:xfrm>
          <a:prstGeom prst="rect">
            <a:avLst/>
          </a:prstGeom>
        </p:spPr>
        <p:txBody>
          <a:bodyPr wrap="none">
            <a:spAutoFit/>
          </a:bodyPr>
          <a:lstStyle/>
          <a:p>
            <a:r>
              <a:rPr lang="en-US" sz="2400" dirty="0">
                <a:solidFill>
                  <a:srgbClr val="C6A967"/>
                </a:solidFill>
                <a:latin typeface="Century Gothic" panose="020B0502020202020204" pitchFamily="34" charset="0"/>
              </a:rPr>
              <a:t>What is Digital Asset Registry and Management?</a:t>
            </a:r>
          </a:p>
        </p:txBody>
      </p:sp>
    </p:spTree>
    <p:extLst>
      <p:ext uri="{BB962C8B-B14F-4D97-AF65-F5344CB8AC3E}">
        <p14:creationId xmlns:p14="http://schemas.microsoft.com/office/powerpoint/2010/main" val="200954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EC733-EC3A-472B-98FA-73B34389941D}"/>
              </a:ext>
            </a:extLst>
          </p:cNvPr>
          <p:cNvSpPr/>
          <p:nvPr/>
        </p:nvSpPr>
        <p:spPr>
          <a:xfrm>
            <a:off x="609600" y="1577570"/>
            <a:ext cx="10972800" cy="830997"/>
          </a:xfrm>
          <a:prstGeom prst="rect">
            <a:avLst/>
          </a:prstGeom>
        </p:spPr>
        <p:txBody>
          <a:bodyPr wrap="square">
            <a:spAutoFit/>
          </a:bodyPr>
          <a:lstStyle/>
          <a:p>
            <a:r>
              <a:rPr lang="en-US" sz="2000" dirty="0">
                <a:solidFill>
                  <a:schemeClr val="bg1"/>
                </a:solidFill>
              </a:rPr>
              <a:t>Requirements for a digital asset to be secured and pledged, as collateral requires the pledger to warrant that a digital asset is:</a:t>
            </a:r>
          </a:p>
          <a:p>
            <a:endParaRPr lang="en-US" sz="800" dirty="0">
              <a:solidFill>
                <a:srgbClr val="43538E"/>
              </a:solidFill>
              <a:latin typeface="Calibri Light" panose="020F0302020204030204" pitchFamily="34" charset="0"/>
            </a:endParaRPr>
          </a:p>
        </p:txBody>
      </p:sp>
      <p:sp>
        <p:nvSpPr>
          <p:cNvPr id="3" name="Rectangle 2">
            <a:extLst>
              <a:ext uri="{FF2B5EF4-FFF2-40B4-BE49-F238E27FC236}">
                <a16:creationId xmlns:a16="http://schemas.microsoft.com/office/drawing/2014/main" id="{79DDC9B7-BDC6-4BDA-8E13-7E438C4A4D29}"/>
              </a:ext>
            </a:extLst>
          </p:cNvPr>
          <p:cNvSpPr/>
          <p:nvPr/>
        </p:nvSpPr>
        <p:spPr>
          <a:xfrm>
            <a:off x="3048000" y="2774664"/>
            <a:ext cx="6096000" cy="2246769"/>
          </a:xfrm>
          <a:prstGeom prst="rect">
            <a:avLst/>
          </a:prstGeom>
        </p:spPr>
        <p:txBody>
          <a:bodyPr>
            <a:spAutoFit/>
          </a:bodyPr>
          <a:lstStyle/>
          <a:p>
            <a:pPr marL="457200" indent="-457200">
              <a:buFont typeface="+mj-lt"/>
              <a:buAutoNum type="alphaLcParenR"/>
            </a:pPr>
            <a:r>
              <a:rPr lang="en-US" sz="2000" dirty="0">
                <a:solidFill>
                  <a:schemeClr val="bg1"/>
                </a:solidFill>
              </a:rPr>
              <a:t>Compliant: evidence that the borrower has “affirmatively consented to use electronic records for the transaction (UETA); and,</a:t>
            </a:r>
          </a:p>
          <a:p>
            <a:pPr marL="457200" indent="-457200">
              <a:buFont typeface="+mj-lt"/>
              <a:buAutoNum type="alphaLcParenR"/>
            </a:pPr>
            <a:r>
              <a:rPr lang="en-US" sz="2000" dirty="0">
                <a:solidFill>
                  <a:schemeClr val="bg1"/>
                </a:solidFill>
              </a:rPr>
              <a:t>UCC Controlled: verifiable, secured for lender control.</a:t>
            </a:r>
          </a:p>
          <a:p>
            <a:pPr marL="457200" indent="-457200">
              <a:buFont typeface="+mj-lt"/>
              <a:buAutoNum type="alphaLcParenR"/>
            </a:pPr>
            <a:r>
              <a:rPr lang="en-US" sz="2000" dirty="0">
                <a:solidFill>
                  <a:schemeClr val="bg1"/>
                </a:solidFill>
              </a:rPr>
              <a:t>Insured: insurance protection for violations in privacy or unauthorized access.</a:t>
            </a:r>
          </a:p>
        </p:txBody>
      </p:sp>
      <p:sp>
        <p:nvSpPr>
          <p:cNvPr id="5" name="Rectangle 4">
            <a:extLst>
              <a:ext uri="{FF2B5EF4-FFF2-40B4-BE49-F238E27FC236}">
                <a16:creationId xmlns:a16="http://schemas.microsoft.com/office/drawing/2014/main" id="{5A72DAE6-C255-4133-A4C0-245908BBC8F2}"/>
              </a:ext>
            </a:extLst>
          </p:cNvPr>
          <p:cNvSpPr/>
          <p:nvPr/>
        </p:nvSpPr>
        <p:spPr>
          <a:xfrm>
            <a:off x="594360" y="749808"/>
            <a:ext cx="7383753" cy="461665"/>
          </a:xfrm>
          <a:prstGeom prst="rect">
            <a:avLst/>
          </a:prstGeom>
        </p:spPr>
        <p:txBody>
          <a:bodyPr wrap="none">
            <a:spAutoFit/>
          </a:bodyPr>
          <a:lstStyle/>
          <a:p>
            <a:r>
              <a:rPr lang="en-US" sz="2400" dirty="0">
                <a:solidFill>
                  <a:srgbClr val="C6A967"/>
                </a:solidFill>
                <a:latin typeface="Century Gothic" panose="020B0502020202020204" pitchFamily="34" charset="0"/>
              </a:rPr>
              <a:t>What is Digital Asset Registry and Management?</a:t>
            </a:r>
          </a:p>
        </p:txBody>
      </p:sp>
    </p:spTree>
    <p:extLst>
      <p:ext uri="{BB962C8B-B14F-4D97-AF65-F5344CB8AC3E}">
        <p14:creationId xmlns:p14="http://schemas.microsoft.com/office/powerpoint/2010/main" val="422739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351A1D-27B4-4572-BB4A-015B0B7B0D85}"/>
              </a:ext>
            </a:extLst>
          </p:cNvPr>
          <p:cNvSpPr/>
          <p:nvPr/>
        </p:nvSpPr>
        <p:spPr>
          <a:xfrm>
            <a:off x="609600" y="1593613"/>
            <a:ext cx="10972800" cy="2246769"/>
          </a:xfrm>
          <a:prstGeom prst="rect">
            <a:avLst/>
          </a:prstGeom>
        </p:spPr>
        <p:txBody>
          <a:bodyPr wrap="square">
            <a:spAutoFit/>
          </a:bodyPr>
          <a:lstStyle/>
          <a:p>
            <a:r>
              <a:rPr lang="en-US" sz="2000" dirty="0">
                <a:solidFill>
                  <a:schemeClr val="bg1"/>
                </a:solidFill>
              </a:rPr>
              <a:t>The accelerating pace of </a:t>
            </a:r>
            <a:r>
              <a:rPr lang="en-US" sz="2000" dirty="0" err="1">
                <a:solidFill>
                  <a:schemeClr val="bg1"/>
                </a:solidFill>
              </a:rPr>
              <a:t>eClosings</a:t>
            </a:r>
            <a:r>
              <a:rPr lang="en-US" sz="2000" dirty="0">
                <a:solidFill>
                  <a:schemeClr val="bg1"/>
                </a:solidFill>
              </a:rPr>
              <a:t>, and the creation of digital assets, pose multiple considerations for this focus group to evaluate.</a:t>
            </a:r>
          </a:p>
          <a:p>
            <a:endParaRPr lang="en-US" sz="2000" dirty="0">
              <a:solidFill>
                <a:schemeClr val="bg1"/>
              </a:solidFill>
            </a:endParaRPr>
          </a:p>
          <a:p>
            <a:pPr marL="914400" lvl="1" indent="-457200">
              <a:buFont typeface="+mj-lt"/>
              <a:buAutoNum type="arabicPeriod"/>
            </a:pPr>
            <a:r>
              <a:rPr lang="en-US" sz="2000" dirty="0">
                <a:solidFill>
                  <a:schemeClr val="bg1">
                    <a:lumMod val="95000"/>
                  </a:schemeClr>
                </a:solidFill>
              </a:rPr>
              <a:t>D</a:t>
            </a:r>
            <a:r>
              <a:rPr lang="en-US" sz="2000" dirty="0">
                <a:solidFill>
                  <a:schemeClr val="bg1">
                    <a:lumMod val="85000"/>
                  </a:schemeClr>
                </a:solidFill>
              </a:rPr>
              <a:t>igital asset authenticity</a:t>
            </a:r>
          </a:p>
          <a:p>
            <a:pPr marL="914400" lvl="1" indent="-457200">
              <a:buFont typeface="+mj-lt"/>
              <a:buAutoNum type="arabicPeriod"/>
            </a:pPr>
            <a:r>
              <a:rPr lang="en-US" sz="2000" dirty="0">
                <a:solidFill>
                  <a:schemeClr val="bg1">
                    <a:lumMod val="85000"/>
                  </a:schemeClr>
                </a:solidFill>
              </a:rPr>
              <a:t>Digital asset security</a:t>
            </a:r>
          </a:p>
          <a:p>
            <a:pPr marL="914400" lvl="1" indent="-457200">
              <a:buFont typeface="+mj-lt"/>
              <a:buAutoNum type="arabicPeriod"/>
            </a:pPr>
            <a:r>
              <a:rPr lang="en-US" sz="2000" dirty="0">
                <a:solidFill>
                  <a:schemeClr val="bg1">
                    <a:lumMod val="85000"/>
                  </a:schemeClr>
                </a:solidFill>
              </a:rPr>
              <a:t>Digital asset collateralization</a:t>
            </a:r>
          </a:p>
          <a:p>
            <a:pPr marL="914400" lvl="1" indent="-457200">
              <a:buFont typeface="+mj-lt"/>
              <a:buAutoNum type="arabicPeriod"/>
            </a:pPr>
            <a:r>
              <a:rPr lang="en-US" sz="2000" b="1" dirty="0">
                <a:solidFill>
                  <a:srgbClr val="C6A967"/>
                </a:solidFill>
              </a:rPr>
              <a:t>Digital asset transferability</a:t>
            </a:r>
          </a:p>
        </p:txBody>
      </p:sp>
      <p:sp>
        <p:nvSpPr>
          <p:cNvPr id="4" name="Rectangle 3">
            <a:extLst>
              <a:ext uri="{FF2B5EF4-FFF2-40B4-BE49-F238E27FC236}">
                <a16:creationId xmlns:a16="http://schemas.microsoft.com/office/drawing/2014/main" id="{466B74DA-E046-41DF-97D3-AB53164BB9B0}"/>
              </a:ext>
            </a:extLst>
          </p:cNvPr>
          <p:cNvSpPr/>
          <p:nvPr/>
        </p:nvSpPr>
        <p:spPr>
          <a:xfrm>
            <a:off x="2863154" y="4222522"/>
            <a:ext cx="8719246" cy="2246769"/>
          </a:xfrm>
          <a:prstGeom prst="rect">
            <a:avLst/>
          </a:prstGeom>
        </p:spPr>
        <p:txBody>
          <a:bodyPr wrap="square">
            <a:spAutoFit/>
          </a:bodyPr>
          <a:lstStyle/>
          <a:p>
            <a:r>
              <a:rPr lang="en-US" sz="2000" dirty="0">
                <a:solidFill>
                  <a:srgbClr val="C6A967"/>
                </a:solidFill>
              </a:rPr>
              <a:t>#4 - Digital asset transfer </a:t>
            </a:r>
            <a:r>
              <a:rPr lang="en-US" sz="2000" dirty="0">
                <a:solidFill>
                  <a:schemeClr val="bg1"/>
                </a:solidFill>
              </a:rPr>
              <a:t>is the act of transferring ownership of, and/or custodial possession for, the digital asset:</a:t>
            </a:r>
          </a:p>
          <a:p>
            <a:endParaRPr lang="en-US" sz="2000" dirty="0">
              <a:solidFill>
                <a:schemeClr val="bg1"/>
              </a:solidFill>
            </a:endParaRPr>
          </a:p>
          <a:p>
            <a:pPr marL="914400" lvl="1" indent="-457200">
              <a:buFont typeface="+mj-lt"/>
              <a:buAutoNum type="alphaLcParenR"/>
            </a:pPr>
            <a:r>
              <a:rPr lang="en-US" sz="2000" dirty="0">
                <a:solidFill>
                  <a:schemeClr val="bg1"/>
                </a:solidFill>
              </a:rPr>
              <a:t>The ability to transfer the digital asset’s ownership, with due formalities respecting lien-holder interests; and,</a:t>
            </a:r>
          </a:p>
          <a:p>
            <a:pPr marL="914400" lvl="1" indent="-457200">
              <a:buFont typeface="+mj-lt"/>
              <a:buAutoNum type="alphaLcParenR"/>
            </a:pPr>
            <a:r>
              <a:rPr lang="en-US" sz="2000" dirty="0">
                <a:solidFill>
                  <a:schemeClr val="bg1"/>
                </a:solidFill>
              </a:rPr>
              <a:t>Transferability of the digital asset from one eVault to another, while preserving all audit, security and authenticity requirements and history.</a:t>
            </a:r>
          </a:p>
        </p:txBody>
      </p:sp>
      <p:sp>
        <p:nvSpPr>
          <p:cNvPr id="5" name="Rectangle 4">
            <a:extLst>
              <a:ext uri="{FF2B5EF4-FFF2-40B4-BE49-F238E27FC236}">
                <a16:creationId xmlns:a16="http://schemas.microsoft.com/office/drawing/2014/main" id="{0CB4837D-B709-4F43-B62B-B09619F75E59}"/>
              </a:ext>
            </a:extLst>
          </p:cNvPr>
          <p:cNvSpPr/>
          <p:nvPr/>
        </p:nvSpPr>
        <p:spPr>
          <a:xfrm>
            <a:off x="594360" y="749808"/>
            <a:ext cx="7383753" cy="461665"/>
          </a:xfrm>
          <a:prstGeom prst="rect">
            <a:avLst/>
          </a:prstGeom>
        </p:spPr>
        <p:txBody>
          <a:bodyPr wrap="none">
            <a:spAutoFit/>
          </a:bodyPr>
          <a:lstStyle/>
          <a:p>
            <a:r>
              <a:rPr lang="en-US" sz="2400" dirty="0">
                <a:solidFill>
                  <a:srgbClr val="C6A967"/>
                </a:solidFill>
                <a:latin typeface="Century Gothic" panose="020B0502020202020204" pitchFamily="34" charset="0"/>
              </a:rPr>
              <a:t>What is Digital Asset Registry and Management?</a:t>
            </a:r>
          </a:p>
        </p:txBody>
      </p:sp>
    </p:spTree>
    <p:extLst>
      <p:ext uri="{BB962C8B-B14F-4D97-AF65-F5344CB8AC3E}">
        <p14:creationId xmlns:p14="http://schemas.microsoft.com/office/powerpoint/2010/main" val="66270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678782" y="1637002"/>
            <a:ext cx="5019860" cy="3170099"/>
          </a:xfrm>
          <a:prstGeom prst="rect">
            <a:avLst/>
          </a:prstGeom>
        </p:spPr>
        <p:txBody>
          <a:bodyPr wrap="square">
            <a:spAutoFit/>
          </a:bodyPr>
          <a:lstStyle/>
          <a:p>
            <a:r>
              <a:rPr lang="en-US" sz="2000" dirty="0">
                <a:solidFill>
                  <a:schemeClr val="bg1"/>
                </a:solidFill>
              </a:rPr>
              <a:t>There is nothing in the foreseeable future that suggests legal, regulatory or business requirements for parties entering into guarantees will have a material change. The requirement for eNotes will continue and grow in both utilization and standards enforcement. </a:t>
            </a:r>
          </a:p>
          <a:p>
            <a:endParaRPr lang="en-US" sz="2000" dirty="0">
              <a:solidFill>
                <a:schemeClr val="bg1"/>
              </a:solidFill>
            </a:endParaRPr>
          </a:p>
          <a:p>
            <a:r>
              <a:rPr lang="en-US" sz="2000" dirty="0">
                <a:solidFill>
                  <a:schemeClr val="bg1"/>
                </a:solidFill>
              </a:rPr>
              <a:t>The competitive landscape for winning business is dramatically changing.</a:t>
            </a:r>
          </a:p>
        </p:txBody>
      </p:sp>
      <p:sp>
        <p:nvSpPr>
          <p:cNvPr id="6" name="Rectangle 5">
            <a:extLst>
              <a:ext uri="{FF2B5EF4-FFF2-40B4-BE49-F238E27FC236}">
                <a16:creationId xmlns:a16="http://schemas.microsoft.com/office/drawing/2014/main" id="{5862AA6C-475F-4962-A0F4-2DD7DAFB6C18}"/>
              </a:ext>
            </a:extLst>
          </p:cNvPr>
          <p:cNvSpPr/>
          <p:nvPr/>
        </p:nvSpPr>
        <p:spPr>
          <a:xfrm>
            <a:off x="594360" y="749808"/>
            <a:ext cx="5198859" cy="461665"/>
          </a:xfrm>
          <a:prstGeom prst="rect">
            <a:avLst/>
          </a:prstGeom>
        </p:spPr>
        <p:txBody>
          <a:bodyPr wrap="none">
            <a:spAutoFit/>
          </a:bodyPr>
          <a:lstStyle/>
          <a:p>
            <a:r>
              <a:rPr lang="en-US" sz="2400" dirty="0">
                <a:solidFill>
                  <a:srgbClr val="C6A967"/>
                </a:solidFill>
                <a:latin typeface="Century Gothic" panose="020B0502020202020204" pitchFamily="34" charset="0"/>
              </a:rPr>
              <a:t>Observations from Research Data</a:t>
            </a:r>
          </a:p>
        </p:txBody>
      </p:sp>
      <p:pic>
        <p:nvPicPr>
          <p:cNvPr id="4" name="Picture 3">
            <a:extLst>
              <a:ext uri="{FF2B5EF4-FFF2-40B4-BE49-F238E27FC236}">
                <a16:creationId xmlns:a16="http://schemas.microsoft.com/office/drawing/2014/main" id="{9F639345-C0A2-45DA-8C4C-FA299B68D353}"/>
              </a:ext>
            </a:extLst>
          </p:cNvPr>
          <p:cNvPicPr>
            <a:picLocks noChangeAspect="1"/>
          </p:cNvPicPr>
          <p:nvPr/>
        </p:nvPicPr>
        <p:blipFill>
          <a:blip r:embed="rId2"/>
          <a:stretch>
            <a:fillRect/>
          </a:stretch>
        </p:blipFill>
        <p:spPr>
          <a:xfrm>
            <a:off x="5904269" y="1571581"/>
            <a:ext cx="6023241" cy="4367104"/>
          </a:xfrm>
          <a:prstGeom prst="rect">
            <a:avLst/>
          </a:prstGeom>
        </p:spPr>
      </p:pic>
    </p:spTree>
    <p:extLst>
      <p:ext uri="{BB962C8B-B14F-4D97-AF65-F5344CB8AC3E}">
        <p14:creationId xmlns:p14="http://schemas.microsoft.com/office/powerpoint/2010/main" val="151881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609600" y="1794142"/>
            <a:ext cx="10972800" cy="2246769"/>
          </a:xfrm>
          <a:prstGeom prst="rect">
            <a:avLst/>
          </a:prstGeom>
        </p:spPr>
        <p:txBody>
          <a:bodyPr wrap="square">
            <a:spAutoFit/>
          </a:bodyPr>
          <a:lstStyle/>
          <a:p>
            <a:r>
              <a:rPr lang="en-US" sz="2000" dirty="0">
                <a:solidFill>
                  <a:schemeClr val="bg1"/>
                </a:solidFill>
              </a:rPr>
              <a:t>How would we respond if the corporate credit union network were required to have digital asset assurances, comparable to what FHLB now does?  What outlooks would change? What perspectives would that alter?  </a:t>
            </a:r>
          </a:p>
          <a:p>
            <a:endParaRPr lang="en-US" sz="2000" dirty="0">
              <a:solidFill>
                <a:schemeClr val="bg1"/>
              </a:solidFill>
            </a:endParaRPr>
          </a:p>
          <a:p>
            <a:r>
              <a:rPr lang="en-US" sz="2000" dirty="0">
                <a:solidFill>
                  <a:schemeClr val="bg1"/>
                </a:solidFill>
              </a:rPr>
              <a:t>I don’t believe this topic rests in the argument of lending liquidity and risk mitigation.  I do believe it will be a matter of business competency and expectation of trust for an accelerating mobile business economy.  Like an SSL for a website, a registry for digital assets will be expected business practice. </a:t>
            </a:r>
          </a:p>
        </p:txBody>
      </p:sp>
      <p:sp>
        <p:nvSpPr>
          <p:cNvPr id="3" name="TextBox 2">
            <a:extLst>
              <a:ext uri="{FF2B5EF4-FFF2-40B4-BE49-F238E27FC236}">
                <a16:creationId xmlns:a16="http://schemas.microsoft.com/office/drawing/2014/main" id="{F4A3B832-80AD-4E83-BA1A-225D38B09CDD}"/>
              </a:ext>
            </a:extLst>
          </p:cNvPr>
          <p:cNvSpPr txBox="1"/>
          <p:nvPr/>
        </p:nvSpPr>
        <p:spPr>
          <a:xfrm>
            <a:off x="3495106" y="5063858"/>
            <a:ext cx="6389891"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Builder of Technology? Builder of Solution?</a:t>
            </a:r>
          </a:p>
        </p:txBody>
      </p:sp>
      <p:sp>
        <p:nvSpPr>
          <p:cNvPr id="6" name="Rectangle 5">
            <a:extLst>
              <a:ext uri="{FF2B5EF4-FFF2-40B4-BE49-F238E27FC236}">
                <a16:creationId xmlns:a16="http://schemas.microsoft.com/office/drawing/2014/main" id="{5862AA6C-475F-4962-A0F4-2DD7DAFB6C18}"/>
              </a:ext>
            </a:extLst>
          </p:cNvPr>
          <p:cNvSpPr/>
          <p:nvPr/>
        </p:nvSpPr>
        <p:spPr>
          <a:xfrm>
            <a:off x="594360" y="749808"/>
            <a:ext cx="5320687" cy="461665"/>
          </a:xfrm>
          <a:prstGeom prst="rect">
            <a:avLst/>
          </a:prstGeom>
        </p:spPr>
        <p:txBody>
          <a:bodyPr wrap="none">
            <a:spAutoFit/>
          </a:bodyPr>
          <a:lstStyle/>
          <a:p>
            <a:r>
              <a:rPr lang="en-US" sz="2400" dirty="0">
                <a:solidFill>
                  <a:srgbClr val="C6A967"/>
                </a:solidFill>
                <a:latin typeface="Century Gothic" panose="020B0502020202020204" pitchFamily="34" charset="0"/>
              </a:rPr>
              <a:t>Building Trust in Digital Transactions</a:t>
            </a:r>
          </a:p>
        </p:txBody>
      </p:sp>
    </p:spTree>
    <p:extLst>
      <p:ext uri="{BB962C8B-B14F-4D97-AF65-F5344CB8AC3E}">
        <p14:creationId xmlns:p14="http://schemas.microsoft.com/office/powerpoint/2010/main" val="283079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609600" y="1673179"/>
            <a:ext cx="10972800" cy="2246769"/>
          </a:xfrm>
          <a:prstGeom prst="rect">
            <a:avLst/>
          </a:prstGeom>
        </p:spPr>
        <p:txBody>
          <a:bodyPr wrap="square">
            <a:spAutoFit/>
          </a:bodyPr>
          <a:lstStyle/>
          <a:p>
            <a:r>
              <a:rPr lang="en-US" sz="2000" dirty="0">
                <a:solidFill>
                  <a:schemeClr val="bg1"/>
                </a:solidFill>
              </a:rPr>
              <a:t>eDOC has been actively working on this topic for several years. eDOC has been evolving its technology  base in several key areas:</a:t>
            </a:r>
          </a:p>
          <a:p>
            <a:endParaRPr lang="en-US" sz="2000" dirty="0">
              <a:solidFill>
                <a:schemeClr val="bg1"/>
              </a:solidFill>
            </a:endParaRPr>
          </a:p>
          <a:p>
            <a:pPr marL="457200" indent="-457200">
              <a:buFont typeface="+mj-lt"/>
              <a:buAutoNum type="arabicPeriod"/>
            </a:pPr>
            <a:r>
              <a:rPr lang="en-US" sz="2000" dirty="0">
                <a:solidFill>
                  <a:schemeClr val="bg1"/>
                </a:solidFill>
              </a:rPr>
              <a:t>Secure repository: industrializing security and storage of digital assets.</a:t>
            </a:r>
          </a:p>
          <a:p>
            <a:pPr marL="457200" indent="-457200">
              <a:buFont typeface="+mj-lt"/>
              <a:buAutoNum type="arabicPeriod"/>
            </a:pPr>
            <a:r>
              <a:rPr lang="en-US" sz="2000" dirty="0">
                <a:solidFill>
                  <a:schemeClr val="bg1"/>
                </a:solidFill>
              </a:rPr>
              <a:t>Automation: deeply integrating digital workflows that remove friction and overhead in eClosings.</a:t>
            </a:r>
          </a:p>
          <a:p>
            <a:pPr marL="457200" indent="-457200">
              <a:buFont typeface="+mj-lt"/>
              <a:buAutoNum type="arabicPeriod"/>
            </a:pPr>
            <a:r>
              <a:rPr lang="en-US" sz="2000" dirty="0">
                <a:solidFill>
                  <a:schemeClr val="bg1"/>
                </a:solidFill>
              </a:rPr>
              <a:t>Authenticity: closing the remote eSignature signing process, moving toward authenticated originals.</a:t>
            </a:r>
          </a:p>
          <a:p>
            <a:pPr marL="457200" indent="-457200">
              <a:buFont typeface="+mj-lt"/>
              <a:buAutoNum type="arabicPeriod"/>
            </a:pPr>
            <a:r>
              <a:rPr lang="en-US" sz="2000" dirty="0">
                <a:solidFill>
                  <a:schemeClr val="bg1"/>
                </a:solidFill>
              </a:rPr>
              <a:t>Design study: developed the conceptual design for digital asset registry.</a:t>
            </a:r>
          </a:p>
        </p:txBody>
      </p:sp>
      <p:sp>
        <p:nvSpPr>
          <p:cNvPr id="5" name="Rectangle 4">
            <a:extLst>
              <a:ext uri="{FF2B5EF4-FFF2-40B4-BE49-F238E27FC236}">
                <a16:creationId xmlns:a16="http://schemas.microsoft.com/office/drawing/2014/main" id="{922CA5BC-1011-4EFA-9988-E6A6B22FE8FC}"/>
              </a:ext>
            </a:extLst>
          </p:cNvPr>
          <p:cNvSpPr/>
          <p:nvPr/>
        </p:nvSpPr>
        <p:spPr>
          <a:xfrm>
            <a:off x="3296510" y="4381654"/>
            <a:ext cx="5598979" cy="1323439"/>
          </a:xfrm>
          <a:prstGeom prst="rect">
            <a:avLst/>
          </a:prstGeom>
        </p:spPr>
        <p:txBody>
          <a:bodyPr wrap="square">
            <a:spAutoFit/>
          </a:bodyPr>
          <a:lstStyle/>
          <a:p>
            <a:r>
              <a:rPr lang="en-US" sz="2000" dirty="0">
                <a:solidFill>
                  <a:schemeClr val="bg1"/>
                </a:solidFill>
              </a:rPr>
              <a:t>eDOC has two options in front of it: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Be a builder of technology for registry services.</a:t>
            </a:r>
          </a:p>
          <a:p>
            <a:pPr marL="342900" indent="-342900">
              <a:buFont typeface="Arial" panose="020B0604020202020204" pitchFamily="34" charset="0"/>
              <a:buChar char="•"/>
            </a:pPr>
            <a:r>
              <a:rPr lang="en-US" sz="2000" dirty="0">
                <a:solidFill>
                  <a:schemeClr val="bg1"/>
                </a:solidFill>
              </a:rPr>
              <a:t>Be a builder of a registry service.</a:t>
            </a:r>
          </a:p>
        </p:txBody>
      </p:sp>
      <p:sp>
        <p:nvSpPr>
          <p:cNvPr id="8" name="Rectangle 7">
            <a:extLst>
              <a:ext uri="{FF2B5EF4-FFF2-40B4-BE49-F238E27FC236}">
                <a16:creationId xmlns:a16="http://schemas.microsoft.com/office/drawing/2014/main" id="{0F947D39-8042-4952-AEFA-6AB163ACA7CC}"/>
              </a:ext>
            </a:extLst>
          </p:cNvPr>
          <p:cNvSpPr/>
          <p:nvPr/>
        </p:nvSpPr>
        <p:spPr>
          <a:xfrm>
            <a:off x="594360" y="749808"/>
            <a:ext cx="5320687" cy="461665"/>
          </a:xfrm>
          <a:prstGeom prst="rect">
            <a:avLst/>
          </a:prstGeom>
        </p:spPr>
        <p:txBody>
          <a:bodyPr wrap="none">
            <a:spAutoFit/>
          </a:bodyPr>
          <a:lstStyle/>
          <a:p>
            <a:r>
              <a:rPr lang="en-US" sz="2400" dirty="0">
                <a:solidFill>
                  <a:srgbClr val="C6A967"/>
                </a:solidFill>
                <a:latin typeface="Century Gothic" panose="020B0502020202020204" pitchFamily="34" charset="0"/>
              </a:rPr>
              <a:t>Building Trust in Digital Transactions</a:t>
            </a:r>
          </a:p>
        </p:txBody>
      </p:sp>
    </p:spTree>
    <p:extLst>
      <p:ext uri="{BB962C8B-B14F-4D97-AF65-F5344CB8AC3E}">
        <p14:creationId xmlns:p14="http://schemas.microsoft.com/office/powerpoint/2010/main" val="1343715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594360" y="1825579"/>
            <a:ext cx="4174285" cy="2554545"/>
          </a:xfrm>
          <a:prstGeom prst="rect">
            <a:avLst/>
          </a:prstGeom>
        </p:spPr>
        <p:txBody>
          <a:bodyPr wrap="square">
            <a:spAutoFit/>
          </a:bodyPr>
          <a:lstStyle/>
          <a:p>
            <a:r>
              <a:rPr lang="en-US" sz="2000" dirty="0">
                <a:solidFill>
                  <a:schemeClr val="bg1"/>
                </a:solidFill>
              </a:rPr>
              <a:t>A digital asset registry:</a:t>
            </a:r>
          </a:p>
          <a:p>
            <a:endParaRPr lang="en-US" sz="2000" dirty="0">
              <a:solidFill>
                <a:schemeClr val="bg1"/>
              </a:solidFill>
            </a:endParaRPr>
          </a:p>
          <a:p>
            <a:pPr marL="457200" indent="-457200">
              <a:buFont typeface="+mj-lt"/>
              <a:buAutoNum type="arabicPeriod"/>
            </a:pPr>
            <a:r>
              <a:rPr lang="en-US" sz="2000" dirty="0">
                <a:solidFill>
                  <a:schemeClr val="bg1"/>
                </a:solidFill>
              </a:rPr>
              <a:t>Qualifying agent for participants</a:t>
            </a:r>
          </a:p>
          <a:p>
            <a:pPr marL="457200" indent="-457200">
              <a:buFont typeface="+mj-lt"/>
              <a:buAutoNum type="arabicPeriod"/>
            </a:pPr>
            <a:r>
              <a:rPr lang="en-US" sz="2000" dirty="0">
                <a:solidFill>
                  <a:schemeClr val="bg1"/>
                </a:solidFill>
              </a:rPr>
              <a:t>3</a:t>
            </a:r>
            <a:r>
              <a:rPr lang="en-US" sz="2000" baseline="30000" dirty="0">
                <a:solidFill>
                  <a:schemeClr val="bg1"/>
                </a:solidFill>
              </a:rPr>
              <a:t>rd</a:t>
            </a:r>
            <a:r>
              <a:rPr lang="en-US" sz="2000" dirty="0">
                <a:solidFill>
                  <a:schemeClr val="bg1"/>
                </a:solidFill>
              </a:rPr>
              <a:t> party agent of digital assets</a:t>
            </a:r>
          </a:p>
          <a:p>
            <a:pPr marL="457200" indent="-457200">
              <a:buFont typeface="+mj-lt"/>
              <a:buAutoNum type="arabicPeriod"/>
            </a:pPr>
            <a:r>
              <a:rPr lang="en-US" sz="2000" dirty="0">
                <a:solidFill>
                  <a:schemeClr val="bg1"/>
                </a:solidFill>
              </a:rPr>
              <a:t>Transfer agent of assets</a:t>
            </a:r>
          </a:p>
          <a:p>
            <a:endParaRPr lang="en-US" sz="2000" dirty="0">
              <a:solidFill>
                <a:schemeClr val="bg1"/>
              </a:solidFill>
            </a:endParaRPr>
          </a:p>
          <a:p>
            <a:r>
              <a:rPr lang="en-US" sz="2000" dirty="0">
                <a:solidFill>
                  <a:schemeClr val="bg1"/>
                </a:solidFill>
              </a:rPr>
              <a:t>A system that provides credentialed assurance of asset authenticity.</a:t>
            </a:r>
          </a:p>
        </p:txBody>
      </p:sp>
      <p:sp>
        <p:nvSpPr>
          <p:cNvPr id="6" name="Rectangle 5">
            <a:extLst>
              <a:ext uri="{FF2B5EF4-FFF2-40B4-BE49-F238E27FC236}">
                <a16:creationId xmlns:a16="http://schemas.microsoft.com/office/drawing/2014/main" id="{5862AA6C-475F-4962-A0F4-2DD7DAFB6C18}"/>
              </a:ext>
            </a:extLst>
          </p:cNvPr>
          <p:cNvSpPr/>
          <p:nvPr/>
        </p:nvSpPr>
        <p:spPr>
          <a:xfrm>
            <a:off x="594360" y="749808"/>
            <a:ext cx="3086101" cy="461665"/>
          </a:xfrm>
          <a:prstGeom prst="rect">
            <a:avLst/>
          </a:prstGeom>
        </p:spPr>
        <p:txBody>
          <a:bodyPr wrap="none">
            <a:spAutoFit/>
          </a:bodyPr>
          <a:lstStyle/>
          <a:p>
            <a:r>
              <a:rPr lang="en-US" sz="2400" dirty="0">
                <a:solidFill>
                  <a:srgbClr val="C6A967"/>
                </a:solidFill>
                <a:latin typeface="Century Gothic" panose="020B0502020202020204" pitchFamily="34" charset="0"/>
              </a:rPr>
              <a:t>Conceptual Design</a:t>
            </a:r>
          </a:p>
        </p:txBody>
      </p:sp>
      <p:pic>
        <p:nvPicPr>
          <p:cNvPr id="4" name="Picture 3">
            <a:extLst>
              <a:ext uri="{FF2B5EF4-FFF2-40B4-BE49-F238E27FC236}">
                <a16:creationId xmlns:a16="http://schemas.microsoft.com/office/drawing/2014/main" id="{DE86C8AF-223B-41E0-9BCA-D86B614FF83B}"/>
              </a:ext>
            </a:extLst>
          </p:cNvPr>
          <p:cNvPicPr>
            <a:picLocks noChangeAspect="1"/>
          </p:cNvPicPr>
          <p:nvPr/>
        </p:nvPicPr>
        <p:blipFill>
          <a:blip r:embed="rId2"/>
          <a:stretch>
            <a:fillRect/>
          </a:stretch>
        </p:blipFill>
        <p:spPr>
          <a:xfrm>
            <a:off x="5206180" y="1599437"/>
            <a:ext cx="6509980" cy="4605800"/>
          </a:xfrm>
          <a:prstGeom prst="rect">
            <a:avLst/>
          </a:prstGeom>
        </p:spPr>
      </p:pic>
    </p:spTree>
    <p:extLst>
      <p:ext uri="{BB962C8B-B14F-4D97-AF65-F5344CB8AC3E}">
        <p14:creationId xmlns:p14="http://schemas.microsoft.com/office/powerpoint/2010/main" val="331696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589548" y="745958"/>
            <a:ext cx="6997428"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Background for eDOC’s Network Focus Group</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
        <p:nvSpPr>
          <p:cNvPr id="4" name="TextBox 3">
            <a:extLst>
              <a:ext uri="{FF2B5EF4-FFF2-40B4-BE49-F238E27FC236}">
                <a16:creationId xmlns:a16="http://schemas.microsoft.com/office/drawing/2014/main" id="{7099E2C6-1798-4ADE-A2CA-00FEA4F46DC0}"/>
              </a:ext>
            </a:extLst>
          </p:cNvPr>
          <p:cNvSpPr txBox="1"/>
          <p:nvPr/>
        </p:nvSpPr>
        <p:spPr>
          <a:xfrm>
            <a:off x="855407" y="1414082"/>
            <a:ext cx="9419302" cy="1015663"/>
          </a:xfrm>
          <a:prstGeom prst="rect">
            <a:avLst/>
          </a:prstGeom>
          <a:noFill/>
        </p:spPr>
        <p:txBody>
          <a:bodyPr wrap="square" rtlCol="0">
            <a:spAutoFit/>
          </a:bodyPr>
          <a:lstStyle/>
          <a:p>
            <a:pPr algn="ctr"/>
            <a:r>
              <a:rPr lang="en-US" sz="2000" dirty="0">
                <a:solidFill>
                  <a:schemeClr val="bg1"/>
                </a:solidFill>
              </a:rPr>
              <a:t>The concept of digital assets has been around for a long time in credit unions.</a:t>
            </a:r>
          </a:p>
          <a:p>
            <a:pPr algn="ctr"/>
            <a:r>
              <a:rPr lang="en-US" sz="2000" dirty="0">
                <a:solidFill>
                  <a:schemeClr val="bg1"/>
                </a:solidFill>
              </a:rPr>
              <a:t>CHECK21 ACT</a:t>
            </a:r>
          </a:p>
          <a:p>
            <a:endParaRPr lang="en-US" sz="2000" dirty="0">
              <a:solidFill>
                <a:schemeClr val="bg1"/>
              </a:solidFill>
            </a:endParaRPr>
          </a:p>
        </p:txBody>
      </p:sp>
      <p:pic>
        <p:nvPicPr>
          <p:cNvPr id="9" name="Picture 8" descr="A close up of a logo&#10;&#10;Description generated with high confidence">
            <a:extLst>
              <a:ext uri="{FF2B5EF4-FFF2-40B4-BE49-F238E27FC236}">
                <a16:creationId xmlns:a16="http://schemas.microsoft.com/office/drawing/2014/main" id="{9F943635-FD2E-4224-B636-6AC0E12C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298" y="2533724"/>
            <a:ext cx="5303520" cy="2380488"/>
          </a:xfrm>
          <a:prstGeom prst="rect">
            <a:avLst/>
          </a:prstGeom>
        </p:spPr>
      </p:pic>
      <p:sp>
        <p:nvSpPr>
          <p:cNvPr id="10" name="TextBox 9">
            <a:extLst>
              <a:ext uri="{FF2B5EF4-FFF2-40B4-BE49-F238E27FC236}">
                <a16:creationId xmlns:a16="http://schemas.microsoft.com/office/drawing/2014/main" id="{F4B9DB59-20BB-4548-BCA9-C4A112DD558A}"/>
              </a:ext>
            </a:extLst>
          </p:cNvPr>
          <p:cNvSpPr txBox="1"/>
          <p:nvPr/>
        </p:nvSpPr>
        <p:spPr>
          <a:xfrm>
            <a:off x="3060290" y="5189496"/>
            <a:ext cx="5009535" cy="707886"/>
          </a:xfrm>
          <a:prstGeom prst="rect">
            <a:avLst/>
          </a:prstGeom>
          <a:noFill/>
        </p:spPr>
        <p:txBody>
          <a:bodyPr wrap="square" rtlCol="0">
            <a:spAutoFit/>
          </a:bodyPr>
          <a:lstStyle/>
          <a:p>
            <a:r>
              <a:rPr lang="en-US" sz="2000" dirty="0">
                <a:solidFill>
                  <a:schemeClr val="bg1"/>
                </a:solidFill>
              </a:rPr>
              <a:t>A check is an image that has monetary value.</a:t>
            </a:r>
          </a:p>
          <a:p>
            <a:endParaRPr lang="en-US" sz="2000" dirty="0">
              <a:solidFill>
                <a:schemeClr val="bg1"/>
              </a:solidFill>
            </a:endParaRPr>
          </a:p>
        </p:txBody>
      </p:sp>
    </p:spTree>
    <p:extLst>
      <p:ext uri="{BB962C8B-B14F-4D97-AF65-F5344CB8AC3E}">
        <p14:creationId xmlns:p14="http://schemas.microsoft.com/office/powerpoint/2010/main" val="220392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62AA6C-475F-4962-A0F4-2DD7DAFB6C18}"/>
              </a:ext>
            </a:extLst>
          </p:cNvPr>
          <p:cNvSpPr/>
          <p:nvPr/>
        </p:nvSpPr>
        <p:spPr>
          <a:xfrm>
            <a:off x="594360" y="749808"/>
            <a:ext cx="3086101" cy="461665"/>
          </a:xfrm>
          <a:prstGeom prst="rect">
            <a:avLst/>
          </a:prstGeom>
        </p:spPr>
        <p:txBody>
          <a:bodyPr wrap="none">
            <a:spAutoFit/>
          </a:bodyPr>
          <a:lstStyle/>
          <a:p>
            <a:r>
              <a:rPr lang="en-US" sz="2400" dirty="0">
                <a:solidFill>
                  <a:srgbClr val="C6A967"/>
                </a:solidFill>
                <a:latin typeface="Century Gothic" panose="020B0502020202020204" pitchFamily="34" charset="0"/>
              </a:rPr>
              <a:t>Conceptual Design</a:t>
            </a:r>
          </a:p>
        </p:txBody>
      </p:sp>
      <p:pic>
        <p:nvPicPr>
          <p:cNvPr id="7" name="Picture 6" descr="A picture containing map, text&#10;&#10;Description generated with very high confidence">
            <a:extLst>
              <a:ext uri="{FF2B5EF4-FFF2-40B4-BE49-F238E27FC236}">
                <a16:creationId xmlns:a16="http://schemas.microsoft.com/office/drawing/2014/main" id="{B2E043D7-0BD3-49D6-B8B7-9EBA00BE6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789" y="1476067"/>
            <a:ext cx="6690851" cy="5018139"/>
          </a:xfrm>
          <a:prstGeom prst="rect">
            <a:avLst/>
          </a:prstGeom>
        </p:spPr>
      </p:pic>
      <p:sp>
        <p:nvSpPr>
          <p:cNvPr id="8" name="Rectangle 7">
            <a:extLst>
              <a:ext uri="{FF2B5EF4-FFF2-40B4-BE49-F238E27FC236}">
                <a16:creationId xmlns:a16="http://schemas.microsoft.com/office/drawing/2014/main" id="{5F961AB0-E230-46A6-A70C-CCEF25C13A01}"/>
              </a:ext>
            </a:extLst>
          </p:cNvPr>
          <p:cNvSpPr/>
          <p:nvPr/>
        </p:nvSpPr>
        <p:spPr>
          <a:xfrm>
            <a:off x="594360" y="2140211"/>
            <a:ext cx="3663008" cy="1631216"/>
          </a:xfrm>
          <a:prstGeom prst="rect">
            <a:avLst/>
          </a:prstGeom>
        </p:spPr>
        <p:txBody>
          <a:bodyPr wrap="square">
            <a:spAutoFit/>
          </a:bodyPr>
          <a:lstStyle/>
          <a:p>
            <a:r>
              <a:rPr lang="en-US" sz="2000" dirty="0">
                <a:solidFill>
                  <a:schemeClr val="bg1"/>
                </a:solidFill>
              </a:rPr>
              <a:t>A digital asset registry:</a:t>
            </a:r>
          </a:p>
          <a:p>
            <a:endParaRPr lang="en-US" sz="2000" dirty="0">
              <a:solidFill>
                <a:schemeClr val="bg1"/>
              </a:solidFill>
            </a:endParaRPr>
          </a:p>
          <a:p>
            <a:r>
              <a:rPr lang="en-US" sz="2000" dirty="0">
                <a:solidFill>
                  <a:schemeClr val="bg1"/>
                </a:solidFill>
              </a:rPr>
              <a:t>Provides access to view registry information, as well as access to the actual asset.</a:t>
            </a:r>
          </a:p>
        </p:txBody>
      </p:sp>
    </p:spTree>
    <p:extLst>
      <p:ext uri="{BB962C8B-B14F-4D97-AF65-F5344CB8AC3E}">
        <p14:creationId xmlns:p14="http://schemas.microsoft.com/office/powerpoint/2010/main" val="373662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589548" y="745958"/>
            <a:ext cx="6226384"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Objectives in Building a Network Business</a:t>
            </a:r>
          </a:p>
        </p:txBody>
      </p:sp>
      <p:sp>
        <p:nvSpPr>
          <p:cNvPr id="3" name="TextBox 2">
            <a:extLst>
              <a:ext uri="{FF2B5EF4-FFF2-40B4-BE49-F238E27FC236}">
                <a16:creationId xmlns:a16="http://schemas.microsoft.com/office/drawing/2014/main" id="{1B7CFB89-E284-4068-BDF4-C0A42842E013}"/>
              </a:ext>
            </a:extLst>
          </p:cNvPr>
          <p:cNvSpPr txBox="1"/>
          <p:nvPr/>
        </p:nvSpPr>
        <p:spPr>
          <a:xfrm>
            <a:off x="2732184" y="2762354"/>
            <a:ext cx="7199580" cy="2862322"/>
          </a:xfrm>
          <a:prstGeom prst="rect">
            <a:avLst/>
          </a:prstGeom>
          <a:noFill/>
        </p:spPr>
        <p:txBody>
          <a:bodyPr wrap="square" rtlCol="0">
            <a:spAutoFit/>
          </a:bodyPr>
          <a:lstStyle/>
          <a:p>
            <a:pPr marL="457200" indent="-457200">
              <a:buFont typeface="+mj-lt"/>
              <a:buAutoNum type="alphaLcParenR"/>
            </a:pPr>
            <a:r>
              <a:rPr lang="en-US" sz="2000" dirty="0">
                <a:solidFill>
                  <a:schemeClr val="bg1"/>
                </a:solidFill>
              </a:rPr>
              <a:t>Own the technology to service those who are in the registry business.</a:t>
            </a:r>
          </a:p>
          <a:p>
            <a:pPr marL="457200" indent="-457200">
              <a:buFont typeface="+mj-lt"/>
              <a:buAutoNum type="alphaLcParenR"/>
            </a:pPr>
            <a:r>
              <a:rPr lang="en-US" sz="2000" dirty="0">
                <a:solidFill>
                  <a:schemeClr val="bg1"/>
                </a:solidFill>
              </a:rPr>
              <a:t>Own the registry for business process and adaptability.</a:t>
            </a:r>
          </a:p>
          <a:p>
            <a:pPr marL="457200" indent="-457200">
              <a:buFont typeface="+mj-lt"/>
              <a:buAutoNum type="alphaLcParenR"/>
            </a:pPr>
            <a:r>
              <a:rPr lang="en-US" sz="2000" dirty="0">
                <a:solidFill>
                  <a:schemeClr val="bg1"/>
                </a:solidFill>
              </a:rPr>
              <a:t>Cost management through aggregation and patronage.</a:t>
            </a:r>
          </a:p>
          <a:p>
            <a:pPr marL="457200" indent="-457200">
              <a:buFont typeface="+mj-lt"/>
              <a:buAutoNum type="alphaLcParenR"/>
            </a:pPr>
            <a:r>
              <a:rPr lang="en-US" sz="2000" dirty="0">
                <a:solidFill>
                  <a:schemeClr val="bg1"/>
                </a:solidFill>
              </a:rPr>
              <a:t>Business process considerations, adaptability to industry requirements.</a:t>
            </a:r>
          </a:p>
          <a:p>
            <a:pPr marL="457200" indent="-457200">
              <a:buFont typeface="+mj-lt"/>
              <a:buAutoNum type="alphaLcParenR"/>
            </a:pPr>
            <a:r>
              <a:rPr lang="en-US" sz="2000" dirty="0">
                <a:solidFill>
                  <a:schemeClr val="bg1"/>
                </a:solidFill>
              </a:rPr>
              <a:t>Standardization for industry and compliance with external markets.</a:t>
            </a:r>
          </a:p>
          <a:p>
            <a:pPr marL="457200" indent="-457200">
              <a:buFont typeface="+mj-lt"/>
              <a:buAutoNum type="alphaLcParenR"/>
            </a:pPr>
            <a:r>
              <a:rPr lang="en-US" sz="2000" dirty="0">
                <a:solidFill>
                  <a:schemeClr val="bg1"/>
                </a:solidFill>
              </a:rPr>
              <a:t>Own the service, control of systems and registry rails.</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
        <p:nvSpPr>
          <p:cNvPr id="4" name="TextBox 3">
            <a:extLst>
              <a:ext uri="{FF2B5EF4-FFF2-40B4-BE49-F238E27FC236}">
                <a16:creationId xmlns:a16="http://schemas.microsoft.com/office/drawing/2014/main" id="{7099E2C6-1798-4ADE-A2CA-00FEA4F46DC0}"/>
              </a:ext>
            </a:extLst>
          </p:cNvPr>
          <p:cNvSpPr txBox="1"/>
          <p:nvPr/>
        </p:nvSpPr>
        <p:spPr>
          <a:xfrm>
            <a:off x="609600" y="1587268"/>
            <a:ext cx="10972800" cy="1077218"/>
          </a:xfrm>
          <a:prstGeom prst="rect">
            <a:avLst/>
          </a:prstGeom>
          <a:noFill/>
        </p:spPr>
        <p:txBody>
          <a:bodyPr wrap="square" rtlCol="0">
            <a:spAutoFit/>
          </a:bodyPr>
          <a:lstStyle/>
          <a:p>
            <a:r>
              <a:rPr lang="en-US" sz="3200" baseline="30000" dirty="0">
                <a:solidFill>
                  <a:schemeClr val="bg1"/>
                </a:solidFill>
              </a:rPr>
              <a:t>Building business as a network is not easy – in fact, it is hard work. Our network has a history of building things together, for the benefit of all the participants and the member owners of those credit unions. The value of industry ownership includes:</a:t>
            </a:r>
          </a:p>
        </p:txBody>
      </p:sp>
    </p:spTree>
    <p:extLst>
      <p:ext uri="{BB962C8B-B14F-4D97-AF65-F5344CB8AC3E}">
        <p14:creationId xmlns:p14="http://schemas.microsoft.com/office/powerpoint/2010/main" val="3673198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589548" y="745958"/>
            <a:ext cx="5011308"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Purpose of </a:t>
            </a:r>
            <a:r>
              <a:rPr lang="en-US" sz="2400" dirty="0" err="1">
                <a:solidFill>
                  <a:srgbClr val="C6A967"/>
                </a:solidFill>
                <a:latin typeface="Century Gothic" panose="020B0502020202020204" pitchFamily="34" charset="0"/>
              </a:rPr>
              <a:t>eDOC’s</a:t>
            </a:r>
            <a:r>
              <a:rPr lang="en-US" sz="2400" dirty="0">
                <a:solidFill>
                  <a:srgbClr val="C6A967"/>
                </a:solidFill>
                <a:latin typeface="Century Gothic" panose="020B0502020202020204" pitchFamily="34" charset="0"/>
              </a:rPr>
              <a:t> Focus Group</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
        <p:nvSpPr>
          <p:cNvPr id="4" name="TextBox 3">
            <a:extLst>
              <a:ext uri="{FF2B5EF4-FFF2-40B4-BE49-F238E27FC236}">
                <a16:creationId xmlns:a16="http://schemas.microsoft.com/office/drawing/2014/main" id="{7099E2C6-1798-4ADE-A2CA-00FEA4F46DC0}"/>
              </a:ext>
            </a:extLst>
          </p:cNvPr>
          <p:cNvSpPr txBox="1"/>
          <p:nvPr/>
        </p:nvSpPr>
        <p:spPr>
          <a:xfrm>
            <a:off x="589548" y="1747404"/>
            <a:ext cx="10972800" cy="1938992"/>
          </a:xfrm>
          <a:prstGeom prst="rect">
            <a:avLst/>
          </a:prstGeom>
          <a:noFill/>
        </p:spPr>
        <p:txBody>
          <a:bodyPr wrap="square" rtlCol="0">
            <a:spAutoFit/>
          </a:bodyPr>
          <a:lstStyle/>
          <a:p>
            <a:r>
              <a:rPr lang="en-US" sz="2000" dirty="0">
                <a:solidFill>
                  <a:schemeClr val="bg1"/>
                </a:solidFill>
              </a:rPr>
              <a:t>Winning business in the future, and earning trust on that business, is changing. In the future every credit union will need a registry service, we believe, a solution that warrants authenticity, originality, marketability and transferability for electronic contracts.</a:t>
            </a:r>
          </a:p>
          <a:p>
            <a:endParaRPr lang="en-US" sz="2000" dirty="0">
              <a:solidFill>
                <a:schemeClr val="bg1"/>
              </a:solidFill>
            </a:endParaRPr>
          </a:p>
          <a:p>
            <a:r>
              <a:rPr lang="en-US" sz="2000" dirty="0">
                <a:solidFill>
                  <a:schemeClr val="bg1"/>
                </a:solidFill>
              </a:rPr>
              <a:t>We have been evaluating and designing for several years now, watching it emerge as technology utilization has grown.  What we have learned is valuable.  </a:t>
            </a:r>
          </a:p>
        </p:txBody>
      </p:sp>
      <p:sp>
        <p:nvSpPr>
          <p:cNvPr id="6" name="TextBox 5">
            <a:extLst>
              <a:ext uri="{FF2B5EF4-FFF2-40B4-BE49-F238E27FC236}">
                <a16:creationId xmlns:a16="http://schemas.microsoft.com/office/drawing/2014/main" id="{15DD7150-D2C4-4368-AA62-099963F5DDFC}"/>
              </a:ext>
            </a:extLst>
          </p:cNvPr>
          <p:cNvSpPr txBox="1"/>
          <p:nvPr/>
        </p:nvSpPr>
        <p:spPr>
          <a:xfrm>
            <a:off x="3320715" y="4226177"/>
            <a:ext cx="5550570" cy="830997"/>
          </a:xfrm>
          <a:prstGeom prst="rect">
            <a:avLst/>
          </a:prstGeom>
          <a:noFill/>
        </p:spPr>
        <p:txBody>
          <a:bodyPr wrap="square" rtlCol="0">
            <a:spAutoFit/>
          </a:bodyPr>
          <a:lstStyle/>
          <a:p>
            <a:r>
              <a:rPr lang="en-US" sz="2400" dirty="0">
                <a:solidFill>
                  <a:srgbClr val="C6A967"/>
                </a:solidFill>
                <a:latin typeface="Century Gothic" panose="020B0502020202020204" pitchFamily="34" charset="0"/>
              </a:rPr>
              <a:t>How do we make this project a truly impactful one for our network? </a:t>
            </a:r>
          </a:p>
        </p:txBody>
      </p:sp>
    </p:spTree>
    <p:extLst>
      <p:ext uri="{BB962C8B-B14F-4D97-AF65-F5344CB8AC3E}">
        <p14:creationId xmlns:p14="http://schemas.microsoft.com/office/powerpoint/2010/main" val="352430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589548" y="745958"/>
            <a:ext cx="1822935"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Next Steps:</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
        <p:nvSpPr>
          <p:cNvPr id="4" name="TextBox 3">
            <a:extLst>
              <a:ext uri="{FF2B5EF4-FFF2-40B4-BE49-F238E27FC236}">
                <a16:creationId xmlns:a16="http://schemas.microsoft.com/office/drawing/2014/main" id="{7099E2C6-1798-4ADE-A2CA-00FEA4F46DC0}"/>
              </a:ext>
            </a:extLst>
          </p:cNvPr>
          <p:cNvSpPr txBox="1"/>
          <p:nvPr/>
        </p:nvSpPr>
        <p:spPr>
          <a:xfrm>
            <a:off x="810352" y="1516510"/>
            <a:ext cx="10571296" cy="3477875"/>
          </a:xfrm>
          <a:prstGeom prst="rect">
            <a:avLst/>
          </a:prstGeom>
          <a:noFill/>
        </p:spPr>
        <p:txBody>
          <a:bodyPr wrap="square" rtlCol="0">
            <a:spAutoFit/>
          </a:bodyPr>
          <a:lstStyle/>
          <a:p>
            <a:pPr marL="457200" indent="-457200">
              <a:buFont typeface="+mj-lt"/>
              <a:buAutoNum type="arabicPeriod"/>
            </a:pPr>
            <a:r>
              <a:rPr lang="en-US" sz="2000" dirty="0">
                <a:solidFill>
                  <a:schemeClr val="bg1"/>
                </a:solidFill>
              </a:rPr>
              <a:t>We need this group to think about what we have learned, and come back to our next meeting having studied the material on the website and prepared to discuss a solution design. </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We need to firm up our next meeting date, end of May or early June … ?</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What plans do your peers have on their radar? Your corporate? </a:t>
            </a:r>
            <a:r>
              <a:rPr lang="en-US" sz="2000" dirty="0" err="1">
                <a:solidFill>
                  <a:schemeClr val="bg1"/>
                </a:solidFill>
              </a:rPr>
              <a:t>Etc</a:t>
            </a:r>
            <a:r>
              <a:rPr lang="en-US" sz="2000" dirty="0">
                <a:solidFill>
                  <a:schemeClr val="bg1"/>
                </a:solidFill>
              </a:rPr>
              <a:t>… </a:t>
            </a:r>
          </a:p>
          <a:p>
            <a:pPr marL="914400" lvl="1" indent="-457200">
              <a:buFont typeface="+mj-lt"/>
              <a:buAutoNum type="alphaLcParenR"/>
            </a:pPr>
            <a:r>
              <a:rPr lang="en-US" sz="2000" dirty="0">
                <a:solidFill>
                  <a:schemeClr val="bg1"/>
                </a:solidFill>
              </a:rPr>
              <a:t>What are they thinking?  </a:t>
            </a:r>
          </a:p>
          <a:p>
            <a:pPr marL="914400" lvl="1" indent="-457200">
              <a:buFont typeface="+mj-lt"/>
              <a:buAutoNum type="alphaLcParenR"/>
            </a:pPr>
            <a:r>
              <a:rPr lang="en-US" sz="2000" dirty="0">
                <a:solidFill>
                  <a:schemeClr val="bg1"/>
                </a:solidFill>
              </a:rPr>
              <a:t>Do they have a plan in place for digital assets?  </a:t>
            </a:r>
          </a:p>
          <a:p>
            <a:pPr marL="914400" lvl="1" indent="-457200">
              <a:buFont typeface="+mj-lt"/>
              <a:buAutoNum type="alphaLcParenR"/>
            </a:pPr>
            <a:r>
              <a:rPr lang="en-US" sz="2000" dirty="0">
                <a:solidFill>
                  <a:schemeClr val="bg1"/>
                </a:solidFill>
              </a:rPr>
              <a:t>Would they wish to participate in this project?</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Complete the business outline. (eDOC)</a:t>
            </a:r>
          </a:p>
        </p:txBody>
      </p:sp>
      <p:sp>
        <p:nvSpPr>
          <p:cNvPr id="5" name="TextBox 4">
            <a:extLst>
              <a:ext uri="{FF2B5EF4-FFF2-40B4-BE49-F238E27FC236}">
                <a16:creationId xmlns:a16="http://schemas.microsoft.com/office/drawing/2014/main" id="{2DCB3652-86EA-4D10-B5D7-360F1C93B706}"/>
              </a:ext>
            </a:extLst>
          </p:cNvPr>
          <p:cNvSpPr txBox="1"/>
          <p:nvPr/>
        </p:nvSpPr>
        <p:spPr>
          <a:xfrm>
            <a:off x="3094509" y="5430986"/>
            <a:ext cx="6002982" cy="400110"/>
          </a:xfrm>
          <a:prstGeom prst="rect">
            <a:avLst/>
          </a:prstGeom>
          <a:noFill/>
        </p:spPr>
        <p:txBody>
          <a:bodyPr wrap="square" rtlCol="0">
            <a:spAutoFit/>
          </a:bodyPr>
          <a:lstStyle/>
          <a:p>
            <a:r>
              <a:rPr lang="en-US" sz="2000" dirty="0">
                <a:solidFill>
                  <a:srgbClr val="C6A967"/>
                </a:solidFill>
                <a:latin typeface="Century Gothic" panose="020B0502020202020204" pitchFamily="34" charset="0"/>
              </a:rPr>
              <a:t>Watch for more information coming soon.</a:t>
            </a:r>
          </a:p>
        </p:txBody>
      </p:sp>
    </p:spTree>
    <p:extLst>
      <p:ext uri="{BB962C8B-B14F-4D97-AF65-F5344CB8AC3E}">
        <p14:creationId xmlns:p14="http://schemas.microsoft.com/office/powerpoint/2010/main" val="2123163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FFEC2-EAAD-4444-ADD5-BE6BB85A1F44}"/>
              </a:ext>
            </a:extLst>
          </p:cNvPr>
          <p:cNvSpPr/>
          <p:nvPr/>
        </p:nvSpPr>
        <p:spPr>
          <a:xfrm>
            <a:off x="1022308" y="1797784"/>
            <a:ext cx="10167047" cy="1631216"/>
          </a:xfrm>
          <a:prstGeom prst="rect">
            <a:avLst/>
          </a:prstGeom>
        </p:spPr>
        <p:txBody>
          <a:bodyPr wrap="square">
            <a:spAutoFit/>
          </a:bodyPr>
          <a:lstStyle/>
          <a:p>
            <a:r>
              <a:rPr lang="en-US" sz="2000" dirty="0">
                <a:solidFill>
                  <a:schemeClr val="bg1"/>
                </a:solidFill>
              </a:rPr>
              <a:t>We are looking for partners that have the capacity to serve as an incubator for digital asset leadership in the industry.</a:t>
            </a:r>
          </a:p>
          <a:p>
            <a:endParaRPr lang="en-US" sz="2000" dirty="0">
              <a:solidFill>
                <a:schemeClr val="bg1"/>
              </a:solidFill>
            </a:endParaRPr>
          </a:p>
          <a:p>
            <a:r>
              <a:rPr lang="en-US" sz="2000" dirty="0">
                <a:solidFill>
                  <a:schemeClr val="bg1"/>
                </a:solidFill>
              </a:rPr>
              <a:t>Recently I read this question, “How do you anticipate the future, be nimble and push yourself to excel in changing environments?” </a:t>
            </a:r>
            <a:r>
              <a:rPr lang="en-US" sz="1200" dirty="0">
                <a:solidFill>
                  <a:schemeClr val="bg1"/>
                </a:solidFill>
              </a:rPr>
              <a:t>(Randy Karnes)</a:t>
            </a:r>
          </a:p>
        </p:txBody>
      </p:sp>
      <p:sp>
        <p:nvSpPr>
          <p:cNvPr id="3" name="TextBox 2">
            <a:extLst>
              <a:ext uri="{FF2B5EF4-FFF2-40B4-BE49-F238E27FC236}">
                <a16:creationId xmlns:a16="http://schemas.microsoft.com/office/drawing/2014/main" id="{F4A3B832-80AD-4E83-BA1A-225D38B09CDD}"/>
              </a:ext>
            </a:extLst>
          </p:cNvPr>
          <p:cNvSpPr txBox="1"/>
          <p:nvPr/>
        </p:nvSpPr>
        <p:spPr>
          <a:xfrm>
            <a:off x="3052915" y="4015311"/>
            <a:ext cx="6105832" cy="461665"/>
          </a:xfrm>
          <a:prstGeom prst="rect">
            <a:avLst/>
          </a:prstGeom>
          <a:noFill/>
        </p:spPr>
        <p:txBody>
          <a:bodyPr wrap="square" rtlCol="0">
            <a:spAutoFit/>
          </a:bodyPr>
          <a:lstStyle/>
          <a:p>
            <a:r>
              <a:rPr lang="en-US" sz="2400" dirty="0">
                <a:solidFill>
                  <a:srgbClr val="C6A967"/>
                </a:solidFill>
                <a:latin typeface="Century Gothic" panose="020B0502020202020204" pitchFamily="34" charset="0"/>
              </a:rPr>
              <a:t>Simple: Innovate before you have to.</a:t>
            </a:r>
          </a:p>
        </p:txBody>
      </p:sp>
      <p:sp>
        <p:nvSpPr>
          <p:cNvPr id="6" name="Rectangle 5">
            <a:extLst>
              <a:ext uri="{FF2B5EF4-FFF2-40B4-BE49-F238E27FC236}">
                <a16:creationId xmlns:a16="http://schemas.microsoft.com/office/drawing/2014/main" id="{5862AA6C-475F-4962-A0F4-2DD7DAFB6C18}"/>
              </a:ext>
            </a:extLst>
          </p:cNvPr>
          <p:cNvSpPr/>
          <p:nvPr/>
        </p:nvSpPr>
        <p:spPr>
          <a:xfrm>
            <a:off x="594360" y="749808"/>
            <a:ext cx="4469493" cy="461665"/>
          </a:xfrm>
          <a:prstGeom prst="rect">
            <a:avLst/>
          </a:prstGeom>
        </p:spPr>
        <p:txBody>
          <a:bodyPr wrap="none">
            <a:spAutoFit/>
          </a:bodyPr>
          <a:lstStyle/>
          <a:p>
            <a:r>
              <a:rPr lang="en-US" sz="2400" dirty="0">
                <a:solidFill>
                  <a:srgbClr val="C6A967"/>
                </a:solidFill>
                <a:latin typeface="Century Gothic" panose="020B0502020202020204" pitchFamily="34" charset="0"/>
              </a:rPr>
              <a:t>Getting Ahead of the Curve</a:t>
            </a:r>
          </a:p>
        </p:txBody>
      </p:sp>
      <p:pic>
        <p:nvPicPr>
          <p:cNvPr id="5" name="Picture 4" descr="A picture containing indoor, table, sitting, cup&#10;&#10;Description generated with very high confidence">
            <a:extLst>
              <a:ext uri="{FF2B5EF4-FFF2-40B4-BE49-F238E27FC236}">
                <a16:creationId xmlns:a16="http://schemas.microsoft.com/office/drawing/2014/main" id="{FA72B1D8-DB13-4D78-A1AF-30DC08CD5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Tree>
    <p:extLst>
      <p:ext uri="{BB962C8B-B14F-4D97-AF65-F5344CB8AC3E}">
        <p14:creationId xmlns:p14="http://schemas.microsoft.com/office/powerpoint/2010/main" val="3122270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1900781" y="2765381"/>
            <a:ext cx="8390438" cy="584775"/>
          </a:xfrm>
          <a:prstGeom prst="rect">
            <a:avLst/>
          </a:prstGeom>
          <a:noFill/>
        </p:spPr>
        <p:txBody>
          <a:bodyPr wrap="none" rtlCol="0">
            <a:spAutoFit/>
          </a:bodyPr>
          <a:lstStyle/>
          <a:p>
            <a:r>
              <a:rPr lang="en-US" sz="3200" dirty="0">
                <a:solidFill>
                  <a:srgbClr val="C6A967"/>
                </a:solidFill>
                <a:latin typeface="Century Gothic" panose="020B0502020202020204" pitchFamily="34" charset="0"/>
              </a:rPr>
              <a:t>Thank you for your time and participation</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Tree>
    <p:extLst>
      <p:ext uri="{BB962C8B-B14F-4D97-AF65-F5344CB8AC3E}">
        <p14:creationId xmlns:p14="http://schemas.microsoft.com/office/powerpoint/2010/main" val="182439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D62FC-07C1-4415-ACCF-4B0B3DFA1BCC}"/>
              </a:ext>
            </a:extLst>
          </p:cNvPr>
          <p:cNvSpPr txBox="1"/>
          <p:nvPr/>
        </p:nvSpPr>
        <p:spPr>
          <a:xfrm>
            <a:off x="589548" y="745958"/>
            <a:ext cx="6997428"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Background for eDOC’s Network Focus Group</a:t>
            </a:r>
          </a:p>
        </p:txBody>
      </p:sp>
      <p:sp>
        <p:nvSpPr>
          <p:cNvPr id="3" name="TextBox 2">
            <a:extLst>
              <a:ext uri="{FF2B5EF4-FFF2-40B4-BE49-F238E27FC236}">
                <a16:creationId xmlns:a16="http://schemas.microsoft.com/office/drawing/2014/main" id="{1B7CFB89-E284-4068-BDF4-C0A42842E013}"/>
              </a:ext>
            </a:extLst>
          </p:cNvPr>
          <p:cNvSpPr txBox="1"/>
          <p:nvPr/>
        </p:nvSpPr>
        <p:spPr>
          <a:xfrm>
            <a:off x="2747494" y="4734303"/>
            <a:ext cx="673524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providers rushed to create new solutions to automate electronic contracting.</a:t>
            </a:r>
          </a:p>
          <a:p>
            <a:pPr marL="342900" indent="-342900">
              <a:buFont typeface="Arial" panose="020B0604020202020204" pitchFamily="34" charset="0"/>
              <a:buChar char="•"/>
            </a:pPr>
            <a:r>
              <a:rPr lang="en-US" sz="2000" dirty="0">
                <a:solidFill>
                  <a:schemeClr val="bg1"/>
                </a:solidFill>
              </a:rPr>
              <a:t>Financial institutions recognized the operational value of electronic processing and began to adopt new technologies.</a:t>
            </a:r>
          </a:p>
        </p:txBody>
      </p:sp>
      <p:pic>
        <p:nvPicPr>
          <p:cNvPr id="8" name="Picture 7" descr="A picture containing indoor, table, sitting, cup&#10;&#10;Description generated with very high confidence">
            <a:extLst>
              <a:ext uri="{FF2B5EF4-FFF2-40B4-BE49-F238E27FC236}">
                <a16:creationId xmlns:a16="http://schemas.microsoft.com/office/drawing/2014/main" id="{A3F1F651-653D-4DCD-A645-31649E83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82734" y="4359348"/>
            <a:ext cx="2057039" cy="2073350"/>
          </a:xfrm>
          <a:prstGeom prst="rect">
            <a:avLst/>
          </a:prstGeom>
        </p:spPr>
      </p:pic>
      <p:sp>
        <p:nvSpPr>
          <p:cNvPr id="4" name="TextBox 3">
            <a:extLst>
              <a:ext uri="{FF2B5EF4-FFF2-40B4-BE49-F238E27FC236}">
                <a16:creationId xmlns:a16="http://schemas.microsoft.com/office/drawing/2014/main" id="{7099E2C6-1798-4ADE-A2CA-00FEA4F46DC0}"/>
              </a:ext>
            </a:extLst>
          </p:cNvPr>
          <p:cNvSpPr txBox="1"/>
          <p:nvPr/>
        </p:nvSpPr>
        <p:spPr>
          <a:xfrm>
            <a:off x="609600" y="1660100"/>
            <a:ext cx="10972800" cy="2246769"/>
          </a:xfrm>
          <a:prstGeom prst="rect">
            <a:avLst/>
          </a:prstGeom>
          <a:noFill/>
        </p:spPr>
        <p:txBody>
          <a:bodyPr wrap="square" rtlCol="0">
            <a:spAutoFit/>
          </a:bodyPr>
          <a:lstStyle/>
          <a:p>
            <a:r>
              <a:rPr lang="en-US" sz="2000" dirty="0">
                <a:solidFill>
                  <a:schemeClr val="bg1"/>
                </a:solidFill>
              </a:rPr>
              <a:t>On June 30, 2000, Congress enacted the </a:t>
            </a:r>
            <a:r>
              <a:rPr lang="en-US" sz="2000" dirty="0">
                <a:solidFill>
                  <a:srgbClr val="C6A967"/>
                </a:solidFill>
              </a:rPr>
              <a:t>Electronic Signatures in Global and National Commerce Act (ESIGN)</a:t>
            </a:r>
            <a:r>
              <a:rPr lang="en-US" sz="2000" dirty="0">
                <a:solidFill>
                  <a:schemeClr val="bg1"/>
                </a:solidFill>
              </a:rPr>
              <a:t> to facilitate the use of electronic records and signatures in interstate and foreign commerce by ensuring the validity and legal effect of electronic contracts. </a:t>
            </a:r>
          </a:p>
          <a:p>
            <a:endParaRPr lang="en-US" sz="2000" dirty="0">
              <a:solidFill>
                <a:schemeClr val="bg1"/>
              </a:solidFill>
            </a:endParaRPr>
          </a:p>
          <a:p>
            <a:r>
              <a:rPr lang="en-US" sz="2000" dirty="0">
                <a:solidFill>
                  <a:schemeClr val="bg1"/>
                </a:solidFill>
              </a:rPr>
              <a:t>Mortgage and consumer lenders began a move towards an electronic lending process, known today as </a:t>
            </a:r>
            <a:r>
              <a:rPr lang="en-US" sz="2000" dirty="0" err="1">
                <a:solidFill>
                  <a:schemeClr val="bg1"/>
                </a:solidFill>
              </a:rPr>
              <a:t>eClosings</a:t>
            </a:r>
            <a:r>
              <a:rPr lang="en-US" sz="2000" dirty="0">
                <a:solidFill>
                  <a:schemeClr val="bg1"/>
                </a:solidFill>
              </a:rPr>
              <a:t>: the act of closing a mortgage or consumer loan guarantee electronically; and the creation of a new class of assets known today as “eNotes”.  </a:t>
            </a:r>
          </a:p>
        </p:txBody>
      </p:sp>
      <p:sp>
        <p:nvSpPr>
          <p:cNvPr id="6" name="TextBox 5">
            <a:extLst>
              <a:ext uri="{FF2B5EF4-FFF2-40B4-BE49-F238E27FC236}">
                <a16:creationId xmlns:a16="http://schemas.microsoft.com/office/drawing/2014/main" id="{8E2124EA-AB35-4D0F-9560-63AE50C758AF}"/>
              </a:ext>
            </a:extLst>
          </p:cNvPr>
          <p:cNvSpPr txBox="1"/>
          <p:nvPr/>
        </p:nvSpPr>
        <p:spPr>
          <a:xfrm>
            <a:off x="2747494" y="4128513"/>
            <a:ext cx="4293163" cy="461665"/>
          </a:xfrm>
          <a:prstGeom prst="rect">
            <a:avLst/>
          </a:prstGeom>
          <a:noFill/>
        </p:spPr>
        <p:txBody>
          <a:bodyPr wrap="none" rtlCol="0">
            <a:spAutoFit/>
          </a:bodyPr>
          <a:lstStyle/>
          <a:p>
            <a:r>
              <a:rPr lang="en-US" sz="2400" dirty="0">
                <a:solidFill>
                  <a:srgbClr val="C6A967"/>
                </a:solidFill>
                <a:latin typeface="Century Gothic" panose="020B0502020202020204" pitchFamily="34" charset="0"/>
              </a:rPr>
              <a:t>Business impacts of the law:</a:t>
            </a:r>
          </a:p>
        </p:txBody>
      </p:sp>
    </p:spTree>
    <p:extLst>
      <p:ext uri="{BB962C8B-B14F-4D97-AF65-F5344CB8AC3E}">
        <p14:creationId xmlns:p14="http://schemas.microsoft.com/office/powerpoint/2010/main" val="218137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2D7E0-92E6-4BAA-94A6-1B46197FF7AF}"/>
              </a:ext>
            </a:extLst>
          </p:cNvPr>
          <p:cNvSpPr txBox="1"/>
          <p:nvPr/>
        </p:nvSpPr>
        <p:spPr>
          <a:xfrm>
            <a:off x="594360" y="749808"/>
            <a:ext cx="9972286" cy="461665"/>
          </a:xfrm>
          <a:prstGeom prst="rect">
            <a:avLst/>
          </a:prstGeom>
          <a:noFill/>
        </p:spPr>
        <p:txBody>
          <a:bodyPr wrap="square" rtlCol="0">
            <a:spAutoFit/>
          </a:bodyPr>
          <a:lstStyle/>
          <a:p>
            <a:r>
              <a:rPr lang="en-US" sz="2400" dirty="0">
                <a:solidFill>
                  <a:srgbClr val="C6A967"/>
                </a:solidFill>
                <a:latin typeface="Century Gothic" panose="020B0502020202020204" pitchFamily="34" charset="0"/>
              </a:rPr>
              <a:t>Case Study – 265 Credit Unions</a:t>
            </a:r>
          </a:p>
        </p:txBody>
      </p:sp>
      <p:sp>
        <p:nvSpPr>
          <p:cNvPr id="3" name="Rectangle 2">
            <a:extLst>
              <a:ext uri="{FF2B5EF4-FFF2-40B4-BE49-F238E27FC236}">
                <a16:creationId xmlns:a16="http://schemas.microsoft.com/office/drawing/2014/main" id="{16F27916-F1FA-4C71-B8C6-8D62780DF1F6}"/>
              </a:ext>
            </a:extLst>
          </p:cNvPr>
          <p:cNvSpPr/>
          <p:nvPr/>
        </p:nvSpPr>
        <p:spPr>
          <a:xfrm>
            <a:off x="609600" y="1762636"/>
            <a:ext cx="10972800" cy="2246769"/>
          </a:xfrm>
          <a:prstGeom prst="rect">
            <a:avLst/>
          </a:prstGeom>
        </p:spPr>
        <p:txBody>
          <a:bodyPr wrap="square">
            <a:spAutoFit/>
          </a:bodyPr>
          <a:lstStyle/>
          <a:p>
            <a:r>
              <a:rPr lang="en-US" sz="2000" dirty="0">
                <a:solidFill>
                  <a:schemeClr val="bg1"/>
                </a:solidFill>
              </a:rPr>
              <a:t>In 2016, eDOC undertook a research effort, utilizing a market segment of 265 credit unions, for the purpose to ascertain the market conditions related to the following three questions:</a:t>
            </a:r>
          </a:p>
          <a:p>
            <a:endParaRPr lang="en-US" sz="2000" dirty="0">
              <a:solidFill>
                <a:schemeClr val="bg1"/>
              </a:solidFill>
            </a:endParaRPr>
          </a:p>
          <a:p>
            <a:pPr marL="457200" indent="-457200">
              <a:buFont typeface="+mj-lt"/>
              <a:buAutoNum type="arabicPeriod"/>
            </a:pPr>
            <a:r>
              <a:rPr lang="en-US" sz="2000" dirty="0">
                <a:solidFill>
                  <a:schemeClr val="bg1"/>
                </a:solidFill>
              </a:rPr>
              <a:t>How many credit unions use </a:t>
            </a:r>
            <a:r>
              <a:rPr lang="en-US" sz="2000" dirty="0" err="1">
                <a:solidFill>
                  <a:schemeClr val="bg1"/>
                </a:solidFill>
              </a:rPr>
              <a:t>eClosings</a:t>
            </a:r>
            <a:r>
              <a:rPr lang="en-US" sz="2000" dirty="0">
                <a:solidFill>
                  <a:schemeClr val="bg1"/>
                </a:solidFill>
              </a:rPr>
              <a:t> in-branch solutions today?</a:t>
            </a:r>
          </a:p>
          <a:p>
            <a:pPr marL="457200" indent="-457200">
              <a:buFont typeface="+mj-lt"/>
              <a:buAutoNum type="arabicPeriod"/>
            </a:pPr>
            <a:r>
              <a:rPr lang="en-US" sz="2000" dirty="0">
                <a:solidFill>
                  <a:schemeClr val="bg1"/>
                </a:solidFill>
              </a:rPr>
              <a:t>How many credit unions have adopted </a:t>
            </a:r>
            <a:r>
              <a:rPr lang="en-US" sz="2000" dirty="0" err="1">
                <a:solidFill>
                  <a:schemeClr val="bg1"/>
                </a:solidFill>
              </a:rPr>
              <a:t>eClosings</a:t>
            </a:r>
            <a:r>
              <a:rPr lang="en-US" sz="2000" dirty="0">
                <a:solidFill>
                  <a:schemeClr val="bg1"/>
                </a:solidFill>
              </a:rPr>
              <a:t> for mobile signing?</a:t>
            </a:r>
          </a:p>
          <a:p>
            <a:pPr marL="457200" indent="-457200">
              <a:buFont typeface="+mj-lt"/>
              <a:buAutoNum type="arabicPeriod"/>
            </a:pPr>
            <a:r>
              <a:rPr lang="en-US" sz="2000" dirty="0">
                <a:solidFill>
                  <a:schemeClr val="bg1"/>
                </a:solidFill>
              </a:rPr>
              <a:t>How much of the credit union’s loan portfolio is digital today through the use of </a:t>
            </a:r>
            <a:r>
              <a:rPr lang="en-US" sz="2000" dirty="0" err="1">
                <a:solidFill>
                  <a:schemeClr val="bg1"/>
                </a:solidFill>
              </a:rPr>
              <a:t>eClosing</a:t>
            </a:r>
            <a:r>
              <a:rPr lang="en-US" sz="2000" dirty="0">
                <a:solidFill>
                  <a:schemeClr val="bg1"/>
                </a:solidFill>
              </a:rPr>
              <a:t> processing?</a:t>
            </a:r>
          </a:p>
        </p:txBody>
      </p:sp>
      <p:pic>
        <p:nvPicPr>
          <p:cNvPr id="6" name="Picture 5" descr="A picture containing monitor, electronics&#10;&#10;Description generated with very high confidence">
            <a:extLst>
              <a:ext uri="{FF2B5EF4-FFF2-40B4-BE49-F238E27FC236}">
                <a16:creationId xmlns:a16="http://schemas.microsoft.com/office/drawing/2014/main" id="{977B8905-6CC8-4538-A580-9D26DBFDE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490" y="3780534"/>
            <a:ext cx="2293931" cy="2713671"/>
          </a:xfrm>
          <a:prstGeom prst="rect">
            <a:avLst/>
          </a:prstGeom>
        </p:spPr>
      </p:pic>
      <p:pic>
        <p:nvPicPr>
          <p:cNvPr id="9" name="Picture 8" descr="A person sitting at a table&#10;&#10;Description generated with very high confidence">
            <a:extLst>
              <a:ext uri="{FF2B5EF4-FFF2-40B4-BE49-F238E27FC236}">
                <a16:creationId xmlns:a16="http://schemas.microsoft.com/office/drawing/2014/main" id="{97FA5959-9F05-4C60-9A98-0CF620D0F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330" y="4257269"/>
            <a:ext cx="3297937" cy="2100821"/>
          </a:xfrm>
          <a:prstGeom prst="rect">
            <a:avLst/>
          </a:prstGeom>
          <a:effectLst>
            <a:softEdge rad="127000"/>
          </a:effectLst>
        </p:spPr>
      </p:pic>
    </p:spTree>
    <p:extLst>
      <p:ext uri="{BB962C8B-B14F-4D97-AF65-F5344CB8AC3E}">
        <p14:creationId xmlns:p14="http://schemas.microsoft.com/office/powerpoint/2010/main" val="81515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DFC07A-CA5E-4BC1-BAF3-ACE81BF2D13C}"/>
              </a:ext>
            </a:extLst>
          </p:cNvPr>
          <p:cNvSpPr/>
          <p:nvPr/>
        </p:nvSpPr>
        <p:spPr>
          <a:xfrm>
            <a:off x="594360" y="749808"/>
            <a:ext cx="4031873" cy="461665"/>
          </a:xfrm>
          <a:prstGeom prst="rect">
            <a:avLst/>
          </a:prstGeom>
        </p:spPr>
        <p:txBody>
          <a:bodyPr wrap="none">
            <a:spAutoFit/>
          </a:bodyPr>
          <a:lstStyle/>
          <a:p>
            <a:r>
              <a:rPr lang="en-US" sz="2400" dirty="0">
                <a:solidFill>
                  <a:srgbClr val="C6A967"/>
                </a:solidFill>
                <a:latin typeface="Century Gothic" panose="020B0502020202020204" pitchFamily="34" charset="0"/>
              </a:rPr>
              <a:t>Here is What We Learned</a:t>
            </a:r>
          </a:p>
        </p:txBody>
      </p:sp>
      <p:pic>
        <p:nvPicPr>
          <p:cNvPr id="4" name="Picture 3">
            <a:extLst>
              <a:ext uri="{FF2B5EF4-FFF2-40B4-BE49-F238E27FC236}">
                <a16:creationId xmlns:a16="http://schemas.microsoft.com/office/drawing/2014/main" id="{D055FFD3-4918-4D8F-A88E-72A66003041D}"/>
              </a:ext>
            </a:extLst>
          </p:cNvPr>
          <p:cNvPicPr>
            <a:picLocks noChangeAspect="1"/>
          </p:cNvPicPr>
          <p:nvPr/>
        </p:nvPicPr>
        <p:blipFill>
          <a:blip r:embed="rId2"/>
          <a:stretch>
            <a:fillRect/>
          </a:stretch>
        </p:blipFill>
        <p:spPr>
          <a:xfrm>
            <a:off x="6096000" y="1727255"/>
            <a:ext cx="5420218" cy="3257898"/>
          </a:xfrm>
          <a:prstGeom prst="rect">
            <a:avLst/>
          </a:prstGeom>
        </p:spPr>
      </p:pic>
      <p:sp>
        <p:nvSpPr>
          <p:cNvPr id="5" name="Rectangle 4">
            <a:extLst>
              <a:ext uri="{FF2B5EF4-FFF2-40B4-BE49-F238E27FC236}">
                <a16:creationId xmlns:a16="http://schemas.microsoft.com/office/drawing/2014/main" id="{92441B91-A41A-4E0A-BF5C-7D793A33A18D}"/>
              </a:ext>
            </a:extLst>
          </p:cNvPr>
          <p:cNvSpPr/>
          <p:nvPr/>
        </p:nvSpPr>
        <p:spPr>
          <a:xfrm>
            <a:off x="594360" y="1393216"/>
            <a:ext cx="5043949" cy="1785104"/>
          </a:xfrm>
          <a:prstGeom prst="rect">
            <a:avLst/>
          </a:prstGeom>
        </p:spPr>
        <p:txBody>
          <a:bodyPr wrap="square">
            <a:spAutoFit/>
          </a:bodyPr>
          <a:lstStyle/>
          <a:p>
            <a:r>
              <a:rPr lang="en-US" sz="2000" dirty="0">
                <a:solidFill>
                  <a:schemeClr val="bg1"/>
                </a:solidFill>
              </a:rPr>
              <a:t>This internal research revealed:</a:t>
            </a:r>
          </a:p>
          <a:p>
            <a:endParaRPr lang="en-US" sz="1000" dirty="0">
              <a:solidFill>
                <a:schemeClr val="bg1"/>
              </a:solidFill>
            </a:endParaRPr>
          </a:p>
          <a:p>
            <a:pPr marL="285750" indent="-285750">
              <a:buFont typeface="Arial" panose="020B0604020202020204" pitchFamily="34" charset="0"/>
              <a:buChar char="•"/>
            </a:pPr>
            <a:r>
              <a:rPr lang="en-US" sz="2000" dirty="0">
                <a:solidFill>
                  <a:schemeClr val="bg1"/>
                </a:solidFill>
              </a:rPr>
              <a:t>31% of CU’s had implemented DTM for in-branch </a:t>
            </a:r>
            <a:r>
              <a:rPr lang="en-US" sz="2000" dirty="0" err="1">
                <a:solidFill>
                  <a:schemeClr val="bg1"/>
                </a:solidFill>
              </a:rPr>
              <a:t>eClosings</a:t>
            </a:r>
            <a:r>
              <a:rPr lang="en-US" sz="2000" dirty="0">
                <a:solidFill>
                  <a:schemeClr val="bg1"/>
                </a:solidFill>
              </a:rPr>
              <a:t>;</a:t>
            </a:r>
          </a:p>
          <a:p>
            <a:pPr marL="285750" indent="-285750">
              <a:buFont typeface="Arial" panose="020B0604020202020204" pitchFamily="34" charset="0"/>
              <a:buChar char="•"/>
            </a:pPr>
            <a:r>
              <a:rPr lang="en-US" sz="2000" dirty="0">
                <a:solidFill>
                  <a:schemeClr val="bg1"/>
                </a:solidFill>
              </a:rPr>
              <a:t>48% of CU’s had implemented mDTM mobile </a:t>
            </a:r>
            <a:r>
              <a:rPr lang="en-US" sz="2000" dirty="0" err="1">
                <a:solidFill>
                  <a:schemeClr val="bg1"/>
                </a:solidFill>
              </a:rPr>
              <a:t>eClosings</a:t>
            </a:r>
            <a:r>
              <a:rPr lang="en-US" sz="2000" dirty="0">
                <a:solidFill>
                  <a:schemeClr val="bg1"/>
                </a:solidFill>
              </a:rPr>
              <a:t>.</a:t>
            </a:r>
          </a:p>
        </p:txBody>
      </p:sp>
      <p:sp>
        <p:nvSpPr>
          <p:cNvPr id="6" name="Rectangle 5">
            <a:extLst>
              <a:ext uri="{FF2B5EF4-FFF2-40B4-BE49-F238E27FC236}">
                <a16:creationId xmlns:a16="http://schemas.microsoft.com/office/drawing/2014/main" id="{214D370E-CA17-4A83-9E9D-CB28AE11CB6A}"/>
              </a:ext>
            </a:extLst>
          </p:cNvPr>
          <p:cNvSpPr/>
          <p:nvPr/>
        </p:nvSpPr>
        <p:spPr>
          <a:xfrm>
            <a:off x="3328671" y="5323051"/>
            <a:ext cx="8382000" cy="1015663"/>
          </a:xfrm>
          <a:prstGeom prst="rect">
            <a:avLst/>
          </a:prstGeom>
        </p:spPr>
        <p:txBody>
          <a:bodyPr wrap="square">
            <a:spAutoFit/>
          </a:bodyPr>
          <a:lstStyle/>
          <a:p>
            <a:r>
              <a:rPr lang="en-US" sz="2000" b="1" dirty="0">
                <a:solidFill>
                  <a:schemeClr val="bg1"/>
                </a:solidFill>
              </a:rPr>
              <a:t>53% of credit unions were using digital transaction solutions that produced qualified eNotes</a:t>
            </a:r>
            <a:r>
              <a:rPr lang="en-US" sz="2000" dirty="0">
                <a:solidFill>
                  <a:schemeClr val="bg1"/>
                </a:solidFill>
              </a:rPr>
              <a:t>.  (A transaction that resulted in a guarantee, which started and was completed entirely in electronic format.)</a:t>
            </a:r>
          </a:p>
        </p:txBody>
      </p:sp>
      <p:sp>
        <p:nvSpPr>
          <p:cNvPr id="8" name="TextBox 7">
            <a:extLst>
              <a:ext uri="{FF2B5EF4-FFF2-40B4-BE49-F238E27FC236}">
                <a16:creationId xmlns:a16="http://schemas.microsoft.com/office/drawing/2014/main" id="{9A913C60-C86D-432F-B4BC-5C2B23FD5707}"/>
              </a:ext>
            </a:extLst>
          </p:cNvPr>
          <p:cNvSpPr txBox="1"/>
          <p:nvPr/>
        </p:nvSpPr>
        <p:spPr>
          <a:xfrm>
            <a:off x="594360" y="3356204"/>
            <a:ext cx="5043949" cy="1631216"/>
          </a:xfrm>
          <a:prstGeom prst="rect">
            <a:avLst/>
          </a:prstGeom>
          <a:noFill/>
        </p:spPr>
        <p:txBody>
          <a:bodyPr wrap="square" rtlCol="0">
            <a:spAutoFit/>
          </a:bodyPr>
          <a:lstStyle/>
          <a:p>
            <a:r>
              <a:rPr lang="en-US" dirty="0">
                <a:solidFill>
                  <a:srgbClr val="C6A967"/>
                </a:solidFill>
                <a:latin typeface="Century Gothic" panose="020B0502020202020204" pitchFamily="34" charset="0"/>
              </a:rPr>
              <a:t>Research Definitions</a:t>
            </a:r>
          </a:p>
          <a:p>
            <a:endParaRPr lang="en-US" sz="1000" dirty="0">
              <a:solidFill>
                <a:srgbClr val="C6A967"/>
              </a:solidFill>
              <a:latin typeface="Century Gothic" panose="020B0502020202020204" pitchFamily="34" charset="0"/>
            </a:endParaRPr>
          </a:p>
          <a:p>
            <a:r>
              <a:rPr lang="en-US" dirty="0">
                <a:solidFill>
                  <a:srgbClr val="C6A967"/>
                </a:solidFill>
              </a:rPr>
              <a:t>DTM</a:t>
            </a:r>
            <a:r>
              <a:rPr lang="en-US" dirty="0">
                <a:solidFill>
                  <a:schemeClr val="bg1"/>
                </a:solidFill>
              </a:rPr>
              <a:t> = Digital transaction management solution for in-branch operations.</a:t>
            </a:r>
          </a:p>
          <a:p>
            <a:r>
              <a:rPr lang="en-US" dirty="0">
                <a:solidFill>
                  <a:srgbClr val="C6A967"/>
                </a:solidFill>
              </a:rPr>
              <a:t>mDTM</a:t>
            </a:r>
            <a:r>
              <a:rPr lang="en-US" dirty="0">
                <a:solidFill>
                  <a:schemeClr val="bg1"/>
                </a:solidFill>
              </a:rPr>
              <a:t> = Digital transaction management solution for mobile operations.</a:t>
            </a:r>
          </a:p>
        </p:txBody>
      </p:sp>
    </p:spTree>
    <p:extLst>
      <p:ext uri="{BB962C8B-B14F-4D97-AF65-F5344CB8AC3E}">
        <p14:creationId xmlns:p14="http://schemas.microsoft.com/office/powerpoint/2010/main" val="4934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168FE8-1435-4427-A76F-1F97B3852FE9}"/>
              </a:ext>
            </a:extLst>
          </p:cNvPr>
          <p:cNvSpPr/>
          <p:nvPr/>
        </p:nvSpPr>
        <p:spPr>
          <a:xfrm>
            <a:off x="594360" y="749808"/>
            <a:ext cx="3491661" cy="461665"/>
          </a:xfrm>
          <a:prstGeom prst="rect">
            <a:avLst/>
          </a:prstGeom>
        </p:spPr>
        <p:txBody>
          <a:bodyPr wrap="none">
            <a:spAutoFit/>
          </a:bodyPr>
          <a:lstStyle/>
          <a:p>
            <a:r>
              <a:rPr lang="en-US" sz="2400" dirty="0">
                <a:solidFill>
                  <a:srgbClr val="C6A967"/>
                </a:solidFill>
                <a:latin typeface="Century Gothic" panose="020B0502020202020204" pitchFamily="34" charset="0"/>
              </a:rPr>
              <a:t>Case Study Feedback</a:t>
            </a:r>
          </a:p>
        </p:txBody>
      </p:sp>
      <p:sp>
        <p:nvSpPr>
          <p:cNvPr id="3" name="Rectangle 2">
            <a:extLst>
              <a:ext uri="{FF2B5EF4-FFF2-40B4-BE49-F238E27FC236}">
                <a16:creationId xmlns:a16="http://schemas.microsoft.com/office/drawing/2014/main" id="{E44AA0EC-85BF-46E1-8980-AD0C3B4262DD}"/>
              </a:ext>
            </a:extLst>
          </p:cNvPr>
          <p:cNvSpPr/>
          <p:nvPr/>
        </p:nvSpPr>
        <p:spPr>
          <a:xfrm>
            <a:off x="609600" y="1643896"/>
            <a:ext cx="10972800" cy="2246769"/>
          </a:xfrm>
          <a:prstGeom prst="rect">
            <a:avLst/>
          </a:prstGeom>
        </p:spPr>
        <p:txBody>
          <a:bodyPr wrap="square">
            <a:spAutoFit/>
          </a:bodyPr>
          <a:lstStyle/>
          <a:p>
            <a:pPr marL="342900" indent="-342900" fontAlgn="auto">
              <a:buFont typeface="Arial" panose="020B0604020202020204" pitchFamily="34" charset="0"/>
              <a:buChar char="•"/>
            </a:pPr>
            <a:r>
              <a:rPr lang="en-US" sz="2000" dirty="0">
                <a:solidFill>
                  <a:schemeClr val="bg1"/>
                </a:solidFill>
              </a:rPr>
              <a:t>One credit union reported, </a:t>
            </a:r>
            <a:r>
              <a:rPr lang="en-US" sz="2000" i="1" dirty="0">
                <a:solidFill>
                  <a:schemeClr val="bg1"/>
                </a:solidFill>
              </a:rPr>
              <a:t>“[We] are digitally signing nearly 100% of all consumer loans, with very few exceptions. We see monthly averages of 30-40% remote closings, the rest digitally – in branch.  Home Equity loans are still printed and signed today, but we will be looking to digitalize what we are able to later this year.”</a:t>
            </a:r>
          </a:p>
          <a:p>
            <a:pPr marL="342900" indent="-342900" fontAlgn="auto">
              <a:buFont typeface="Arial" panose="020B0604020202020204" pitchFamily="34" charset="0"/>
              <a:buChar char="•"/>
            </a:pPr>
            <a:endParaRPr lang="en-US" sz="2000" dirty="0">
              <a:solidFill>
                <a:schemeClr val="bg1"/>
              </a:solidFill>
            </a:endParaRPr>
          </a:p>
          <a:p>
            <a:pPr marL="342900" indent="-342900" fontAlgn="auto">
              <a:buFont typeface="Arial" panose="020B0604020202020204" pitchFamily="34" charset="0"/>
              <a:buChar char="•"/>
            </a:pPr>
            <a:r>
              <a:rPr lang="en-US" sz="2000" dirty="0">
                <a:solidFill>
                  <a:schemeClr val="bg1"/>
                </a:solidFill>
              </a:rPr>
              <a:t>Another credit union reported, </a:t>
            </a:r>
            <a:r>
              <a:rPr lang="en-US" sz="2000" i="1" dirty="0">
                <a:solidFill>
                  <a:schemeClr val="bg1"/>
                </a:solidFill>
              </a:rPr>
              <a:t>“I [estimate] well over 50%, [as high as] 75% now [digital], as we have been using the sig pads in-house for years now.”</a:t>
            </a:r>
          </a:p>
        </p:txBody>
      </p:sp>
      <p:sp>
        <p:nvSpPr>
          <p:cNvPr id="4" name="Rectangle 3">
            <a:extLst>
              <a:ext uri="{FF2B5EF4-FFF2-40B4-BE49-F238E27FC236}">
                <a16:creationId xmlns:a16="http://schemas.microsoft.com/office/drawing/2014/main" id="{D1B03356-47FC-48EB-AB88-D840D6B16E45}"/>
              </a:ext>
            </a:extLst>
          </p:cNvPr>
          <p:cNvSpPr/>
          <p:nvPr/>
        </p:nvSpPr>
        <p:spPr>
          <a:xfrm>
            <a:off x="3398703" y="4323088"/>
            <a:ext cx="8404124" cy="1631216"/>
          </a:xfrm>
          <a:prstGeom prst="rect">
            <a:avLst/>
          </a:prstGeom>
        </p:spPr>
        <p:txBody>
          <a:bodyPr wrap="square">
            <a:spAutoFit/>
          </a:bodyPr>
          <a:lstStyle/>
          <a:p>
            <a:r>
              <a:rPr lang="en-US" sz="2000" dirty="0">
                <a:solidFill>
                  <a:schemeClr val="bg1"/>
                </a:solidFill>
              </a:rPr>
              <a:t>The research data suggests that credit unions utilizing DTM and/or mDTM solutions for </a:t>
            </a:r>
            <a:r>
              <a:rPr lang="en-US" sz="2000" dirty="0" err="1">
                <a:solidFill>
                  <a:schemeClr val="bg1"/>
                </a:solidFill>
              </a:rPr>
              <a:t>eClosings</a:t>
            </a:r>
            <a:r>
              <a:rPr lang="en-US" sz="2000" dirty="0">
                <a:solidFill>
                  <a:schemeClr val="bg1"/>
                </a:solidFill>
              </a:rPr>
              <a:t> today have nearly 70% of their consumer loan portfolios as </a:t>
            </a:r>
            <a:r>
              <a:rPr lang="en-US" sz="2000" dirty="0" err="1">
                <a:solidFill>
                  <a:schemeClr val="bg1"/>
                </a:solidFill>
              </a:rPr>
              <a:t>eNotes</a:t>
            </a:r>
            <a:r>
              <a:rPr lang="en-US" sz="2000" dirty="0">
                <a:solidFill>
                  <a:schemeClr val="bg1"/>
                </a:solidFill>
              </a:rPr>
              <a:t> (digital assets), and that percentage is growing.  </a:t>
            </a:r>
          </a:p>
          <a:p>
            <a:endParaRPr lang="en-US" sz="2000" dirty="0">
              <a:solidFill>
                <a:schemeClr val="bg1"/>
              </a:solidFill>
            </a:endParaRPr>
          </a:p>
          <a:p>
            <a:r>
              <a:rPr lang="en-US" sz="2000" dirty="0">
                <a:solidFill>
                  <a:schemeClr val="bg1"/>
                </a:solidFill>
              </a:rPr>
              <a:t>**(Mortgage lending was not studied in depth.)</a:t>
            </a:r>
          </a:p>
        </p:txBody>
      </p:sp>
    </p:spTree>
    <p:extLst>
      <p:ext uri="{BB962C8B-B14F-4D97-AF65-F5344CB8AC3E}">
        <p14:creationId xmlns:p14="http://schemas.microsoft.com/office/powerpoint/2010/main" val="370927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063EC-4923-4EEE-82EA-D6040E518D54}"/>
              </a:ext>
            </a:extLst>
          </p:cNvPr>
          <p:cNvSpPr/>
          <p:nvPr/>
        </p:nvSpPr>
        <p:spPr>
          <a:xfrm>
            <a:off x="1846006" y="1512555"/>
            <a:ext cx="8499987" cy="400110"/>
          </a:xfrm>
          <a:prstGeom prst="rect">
            <a:avLst/>
          </a:prstGeom>
        </p:spPr>
        <p:txBody>
          <a:bodyPr wrap="square">
            <a:spAutoFit/>
          </a:bodyPr>
          <a:lstStyle/>
          <a:p>
            <a:r>
              <a:rPr lang="en-US" sz="2000" dirty="0">
                <a:solidFill>
                  <a:schemeClr val="bg1"/>
                </a:solidFill>
              </a:rPr>
              <a:t>Credit union operations are now producing digital assets in their loan portfolios</a:t>
            </a:r>
            <a:r>
              <a:rPr lang="en-US" dirty="0">
                <a:solidFill>
                  <a:schemeClr val="bg1"/>
                </a:solidFill>
              </a:rPr>
              <a:t>.  </a:t>
            </a:r>
          </a:p>
        </p:txBody>
      </p:sp>
      <p:pic>
        <p:nvPicPr>
          <p:cNvPr id="3" name="Picture 2">
            <a:extLst>
              <a:ext uri="{FF2B5EF4-FFF2-40B4-BE49-F238E27FC236}">
                <a16:creationId xmlns:a16="http://schemas.microsoft.com/office/drawing/2014/main" id="{813FAB6C-A65D-4557-98C8-E19E611D99F0}"/>
              </a:ext>
            </a:extLst>
          </p:cNvPr>
          <p:cNvPicPr>
            <a:picLocks noChangeAspect="1"/>
          </p:cNvPicPr>
          <p:nvPr/>
        </p:nvPicPr>
        <p:blipFill>
          <a:blip r:embed="rId2"/>
          <a:stretch>
            <a:fillRect/>
          </a:stretch>
        </p:blipFill>
        <p:spPr>
          <a:xfrm>
            <a:off x="3493829" y="2213747"/>
            <a:ext cx="5204342" cy="3128143"/>
          </a:xfrm>
          <a:prstGeom prst="rect">
            <a:avLst/>
          </a:prstGeom>
        </p:spPr>
      </p:pic>
      <p:sp>
        <p:nvSpPr>
          <p:cNvPr id="4" name="Rectangle 3">
            <a:extLst>
              <a:ext uri="{FF2B5EF4-FFF2-40B4-BE49-F238E27FC236}">
                <a16:creationId xmlns:a16="http://schemas.microsoft.com/office/drawing/2014/main" id="{48F13202-DEAC-4741-BAE8-2239BF2F7BB4}"/>
              </a:ext>
            </a:extLst>
          </p:cNvPr>
          <p:cNvSpPr/>
          <p:nvPr/>
        </p:nvSpPr>
        <p:spPr>
          <a:xfrm>
            <a:off x="594360" y="749808"/>
            <a:ext cx="3823483" cy="461665"/>
          </a:xfrm>
          <a:prstGeom prst="rect">
            <a:avLst/>
          </a:prstGeom>
        </p:spPr>
        <p:txBody>
          <a:bodyPr wrap="none">
            <a:spAutoFit/>
          </a:bodyPr>
          <a:lstStyle/>
          <a:p>
            <a:r>
              <a:rPr lang="en-US" sz="2400" dirty="0">
                <a:solidFill>
                  <a:srgbClr val="C6A967"/>
                </a:solidFill>
                <a:latin typeface="Century Gothic" panose="020B0502020202020204" pitchFamily="34" charset="0"/>
              </a:rPr>
              <a:t>Context of the Research</a:t>
            </a:r>
          </a:p>
        </p:txBody>
      </p:sp>
      <p:sp>
        <p:nvSpPr>
          <p:cNvPr id="5" name="Rectangle 4">
            <a:extLst>
              <a:ext uri="{FF2B5EF4-FFF2-40B4-BE49-F238E27FC236}">
                <a16:creationId xmlns:a16="http://schemas.microsoft.com/office/drawing/2014/main" id="{DD5592DC-E417-4DFC-BEB8-49B1AE6E9B07}"/>
              </a:ext>
            </a:extLst>
          </p:cNvPr>
          <p:cNvSpPr/>
          <p:nvPr/>
        </p:nvSpPr>
        <p:spPr>
          <a:xfrm>
            <a:off x="2845317" y="5642972"/>
            <a:ext cx="6937150" cy="400110"/>
          </a:xfrm>
          <a:prstGeom prst="rect">
            <a:avLst/>
          </a:prstGeom>
        </p:spPr>
        <p:txBody>
          <a:bodyPr wrap="square">
            <a:spAutoFit/>
          </a:bodyPr>
          <a:lstStyle/>
          <a:p>
            <a:r>
              <a:rPr lang="en-US" sz="2000" dirty="0">
                <a:solidFill>
                  <a:schemeClr val="bg1"/>
                </a:solidFill>
              </a:rPr>
              <a:t>What does the industry look like when applying research results?  </a:t>
            </a:r>
          </a:p>
        </p:txBody>
      </p:sp>
    </p:spTree>
    <p:extLst>
      <p:ext uri="{BB962C8B-B14F-4D97-AF65-F5344CB8AC3E}">
        <p14:creationId xmlns:p14="http://schemas.microsoft.com/office/powerpoint/2010/main" val="71301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5A5B7B-3B53-486D-9A92-72443FC0D31A}"/>
              </a:ext>
            </a:extLst>
          </p:cNvPr>
          <p:cNvSpPr/>
          <p:nvPr/>
        </p:nvSpPr>
        <p:spPr>
          <a:xfrm>
            <a:off x="594360" y="749808"/>
            <a:ext cx="3406702" cy="461665"/>
          </a:xfrm>
          <a:prstGeom prst="rect">
            <a:avLst/>
          </a:prstGeom>
        </p:spPr>
        <p:txBody>
          <a:bodyPr wrap="none">
            <a:spAutoFit/>
          </a:bodyPr>
          <a:lstStyle/>
          <a:p>
            <a:r>
              <a:rPr lang="en-US" sz="2400" dirty="0">
                <a:solidFill>
                  <a:srgbClr val="C6A967"/>
                </a:solidFill>
                <a:latin typeface="Century Gothic" panose="020B0502020202020204" pitchFamily="34" charset="0"/>
              </a:rPr>
              <a:t>Industry Comparative</a:t>
            </a:r>
          </a:p>
        </p:txBody>
      </p:sp>
      <p:sp>
        <p:nvSpPr>
          <p:cNvPr id="3" name="Rectangle 2">
            <a:extLst>
              <a:ext uri="{FF2B5EF4-FFF2-40B4-BE49-F238E27FC236}">
                <a16:creationId xmlns:a16="http://schemas.microsoft.com/office/drawing/2014/main" id="{2DB873A0-4034-46A5-9BD6-265CC0C7507A}"/>
              </a:ext>
            </a:extLst>
          </p:cNvPr>
          <p:cNvSpPr/>
          <p:nvPr/>
        </p:nvSpPr>
        <p:spPr>
          <a:xfrm>
            <a:off x="594360" y="1924328"/>
            <a:ext cx="5069020" cy="2246769"/>
          </a:xfrm>
          <a:prstGeom prst="rect">
            <a:avLst/>
          </a:prstGeom>
        </p:spPr>
        <p:txBody>
          <a:bodyPr wrap="square">
            <a:spAutoFit/>
          </a:bodyPr>
          <a:lstStyle/>
          <a:p>
            <a:r>
              <a:rPr lang="en-US" sz="2000" dirty="0">
                <a:solidFill>
                  <a:schemeClr val="bg1"/>
                </a:solidFill>
              </a:rPr>
              <a:t>Callahan &amp; Associates’ 2016 report indicated the industry was servicing approximately $125B in loans.</a:t>
            </a:r>
          </a:p>
          <a:p>
            <a:endParaRPr lang="en-US" sz="2000" dirty="0">
              <a:solidFill>
                <a:schemeClr val="bg1"/>
              </a:solidFill>
            </a:endParaRPr>
          </a:p>
          <a:p>
            <a:r>
              <a:rPr lang="en-US" sz="2000" dirty="0">
                <a:solidFill>
                  <a:schemeClr val="bg1"/>
                </a:solidFill>
              </a:rPr>
              <a:t>It is reasonable to assume that the case study findings are fundamentally representative of the general industry demographic.</a:t>
            </a:r>
          </a:p>
        </p:txBody>
      </p:sp>
      <p:pic>
        <p:nvPicPr>
          <p:cNvPr id="4" name="D:\Peer4\web\staging\5326\display001.png" descr="D:\Peer4\web\staging\5326\display001.png">
            <a:extLst>
              <a:ext uri="{FF2B5EF4-FFF2-40B4-BE49-F238E27FC236}">
                <a16:creationId xmlns:a16="http://schemas.microsoft.com/office/drawing/2014/main" id="{6F3034BD-1D03-439E-9D34-55BF86E24733}"/>
              </a:ext>
            </a:extLst>
          </p:cNvPr>
          <p:cNvPicPr>
            <a:picLocks noChangeAspect="1"/>
          </p:cNvPicPr>
          <p:nvPr/>
        </p:nvPicPr>
        <p:blipFill>
          <a:blip r:embed="rId2"/>
          <a:stretch>
            <a:fillRect/>
          </a:stretch>
        </p:blipFill>
        <p:spPr>
          <a:xfrm>
            <a:off x="6096000" y="1647881"/>
            <a:ext cx="5325928" cy="3994446"/>
          </a:xfrm>
          <a:prstGeom prst="rect">
            <a:avLst/>
          </a:prstGeom>
        </p:spPr>
      </p:pic>
    </p:spTree>
    <p:extLst>
      <p:ext uri="{BB962C8B-B14F-4D97-AF65-F5344CB8AC3E}">
        <p14:creationId xmlns:p14="http://schemas.microsoft.com/office/powerpoint/2010/main" val="248142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4430</TotalTime>
  <Words>2641</Words>
  <Application>Microsoft Office PowerPoint</Application>
  <PresentationFormat>Widescreen</PresentationFormat>
  <Paragraphs>229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Century Gothic</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Ciano</dc:creator>
  <cp:lastModifiedBy>Jody Ciano</cp:lastModifiedBy>
  <cp:revision>110</cp:revision>
  <dcterms:created xsi:type="dcterms:W3CDTF">2017-10-24T13:11:05Z</dcterms:created>
  <dcterms:modified xsi:type="dcterms:W3CDTF">2018-01-24T18:34:57Z</dcterms:modified>
</cp:coreProperties>
</file>